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13" r:id="rId3"/>
    <p:sldId id="306" r:id="rId4"/>
    <p:sldId id="314" r:id="rId5"/>
    <p:sldId id="315" r:id="rId6"/>
    <p:sldId id="316" r:id="rId7"/>
    <p:sldId id="317" r:id="rId8"/>
    <p:sldId id="318" r:id="rId9"/>
    <p:sldId id="280" r:id="rId10"/>
    <p:sldId id="312" r:id="rId11"/>
    <p:sldId id="286" r:id="rId12"/>
    <p:sldId id="307" r:id="rId13"/>
    <p:sldId id="304" r:id="rId14"/>
    <p:sldId id="319" r:id="rId15"/>
    <p:sldId id="257" r:id="rId16"/>
    <p:sldId id="261" r:id="rId17"/>
    <p:sldId id="262" r:id="rId18"/>
    <p:sldId id="322" r:id="rId19"/>
    <p:sldId id="281" r:id="rId20"/>
    <p:sldId id="326" r:id="rId21"/>
    <p:sldId id="325" r:id="rId22"/>
    <p:sldId id="263" r:id="rId23"/>
    <p:sldId id="259" r:id="rId24"/>
    <p:sldId id="282" r:id="rId25"/>
    <p:sldId id="324" r:id="rId26"/>
    <p:sldId id="327" r:id="rId27"/>
    <p:sldId id="328" r:id="rId28"/>
    <p:sldId id="329" r:id="rId29"/>
    <p:sldId id="330" r:id="rId30"/>
    <p:sldId id="331" r:id="rId31"/>
    <p:sldId id="284" r:id="rId32"/>
    <p:sldId id="285" r:id="rId33"/>
    <p:sldId id="267" r:id="rId34"/>
    <p:sldId id="294" r:id="rId35"/>
    <p:sldId id="283" r:id="rId36"/>
    <p:sldId id="300" r:id="rId37"/>
    <p:sldId id="287" r:id="rId38"/>
    <p:sldId id="289" r:id="rId39"/>
    <p:sldId id="296" r:id="rId40"/>
    <p:sldId id="302" r:id="rId41"/>
    <p:sldId id="303" r:id="rId42"/>
    <p:sldId id="305" r:id="rId43"/>
    <p:sldId id="320" r:id="rId44"/>
    <p:sldId id="32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1" autoAdjust="0"/>
  </p:normalViewPr>
  <p:slideViewPr>
    <p:cSldViewPr>
      <p:cViewPr>
        <p:scale>
          <a:sx n="70" d="100"/>
          <a:sy n="70" d="100"/>
        </p:scale>
        <p:origin x="-13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CEDEF-97D5-4362-ACBC-3DB40A44F7C9}" type="datetimeFigureOut">
              <a:rPr lang="en-US" smtClean="0"/>
              <a:t>2/20/2017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3972B-54A8-4D36-8C5A-D3EFAA705AD4}" type="slidenum">
              <a:rPr lang="en-US" smtClean="0"/>
              <a:t>‹#›</a:t>
            </a:fld>
            <a:endParaRPr lang="en-US"/>
          </a:p>
        </p:txBody>
      </p:sp>
    </p:spTree>
    <p:extLst>
      <p:ext uri="{BB962C8B-B14F-4D97-AF65-F5344CB8AC3E}">
        <p14:creationId xmlns:p14="http://schemas.microsoft.com/office/powerpoint/2010/main" val="112190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زندگی هدفمند</a:t>
            </a:r>
            <a:br>
              <a:rPr lang="fa-IR" dirty="0" smtClean="0"/>
            </a:br>
            <a:r>
              <a:rPr lang="fa-IR" dirty="0" smtClean="0"/>
              <a:t>چرایی هربرند بزرگی کاملا واضح ست . ترکیب سه گانه ماموریت ، چشم انداز و هدف ، معیاری است که به شما اجازه اجازه می  دهد کار خود را الویت بندی و ماموریت خود را به پول تبدیل کنید . وقتی به هدف خود مسلط باشید، نسبت به نکات مهم آگاه تر خواهید بود و از نقاط قوت خود برای انجام کاری که بیشترین ارزش را به همراه دارد استفاده خواهید کرد. به این تربیب می توانید بهره وری خود را بالا ببرید و نسبت به زندگی شخصی و شغلیتان اشتیاق بیشتری پیدا کنید . این کار اعتماد به نفس شما را به گو نه ایی تقویت می کند که میتوانید از وجه تمایز منحصر به فردتان برای جدا کردن خود از رقبا به بهترین نحو بهره ببرید.</a:t>
            </a:r>
            <a:br>
              <a:rPr lang="fa-IR" dirty="0" smtClean="0"/>
            </a:br>
            <a:r>
              <a:rPr lang="fa-IR" dirty="0" smtClean="0"/>
              <a:t>جلب توجه مخاطب</a:t>
            </a:r>
            <a:br>
              <a:rPr lang="fa-IR" dirty="0" smtClean="0"/>
            </a:br>
            <a:r>
              <a:rPr lang="fa-IR" dirty="0" smtClean="0"/>
              <a:t>شفافیت ، پیامی متمرکز و به یاد ماندنی به همراه خود می آورد. هر برند بزرگی با یک داستان ظروع می شود . غلت این است که استفاده حداکثری از یک روایت فشرده و جامع حول برند ، برای مخاطب به شدت جذابیت دارد . تا به حال به این فکر کرده اید که  وقتی دیگران شما را می بینند یا صدایتان را می شنوند چه پیامی به آنها منتقل خواهد شد ؟ آیا این پیام با ویژگی ها ، ارزش ها و نیت شرکت شما سازگاری دارد ؟ مهمترین سه کلمه ایی که دوست دارید با دیدن شما به ذهن افراد بیاید را شناسایی و تجربه ایی برای مخاطب خود فراهم کنید که بار دیگر برای تجربه مجدد آن تشنه به سوی شما باز گردد.</a:t>
            </a:r>
            <a:br>
              <a:rPr lang="fa-IR" dirty="0" smtClean="0"/>
            </a:br>
            <a:r>
              <a:rPr lang="fa-IR" dirty="0" smtClean="0"/>
              <a:t>مزایای موقعیت خاص فردی</a:t>
            </a:r>
            <a:br>
              <a:rPr lang="fa-IR" dirty="0" smtClean="0"/>
            </a:br>
            <a:r>
              <a:rPr lang="fa-IR" dirty="0" smtClean="0"/>
              <a:t>برندها  ارزش زیادی دارند. اگر شرکتی هزینه بازاریابی ، تحقیقات و دارایی های معنوی خود را روی محصول یا خدماتش سرمایه گذاری کند ، می تواند از ارزش بیشتر برخوردار شود . شما نیز با سرمایه گذاری روی توسعه برند شخصی خود می توانید آنچه  شایسته شماست را به دست بیاورید . با پیدا کردن هدف و متمرکز کردن پیام خود می توانید کم کم از موقعیت و ویژکی خاص خود منتفع شوید.</a:t>
            </a:r>
            <a:br>
              <a:rPr lang="fa-IR" dirty="0" smtClean="0"/>
            </a:br>
            <a:r>
              <a:rPr lang="fa-IR" dirty="0" smtClean="0"/>
              <a:t>بهره مندی از جامعه مخاطبین</a:t>
            </a:r>
            <a:br>
              <a:rPr lang="fa-IR" dirty="0" smtClean="0"/>
            </a:br>
            <a:r>
              <a:rPr lang="fa-IR" dirty="0" smtClean="0"/>
              <a:t>شما با تسلط بر داستان خود می توانید دیگران را آگاه و توانمند کنید. شکل گیری جامعه ای متشکل از دنبال کنندگان و حامیان ، بهترین نوع تمجیدی است که برند شما می تواند دریافت کند . می توانید برای به اشتراک گذاری تخصص ، تجربه و از همه مهم تر ، ارتباط دادن دیگران به یکدیگر ، فضایی ایجاد کنید . به این ترتیب ارزش خود را با سخاوتی که در به اشتراک گذاری موارد بالا داشتید به آنها نشان داده اید . مزیت برخورداری از چنین جامعه ای ، بهره مندی ا ز ارتباطی عمیق تر ، اثر گذاری بیشتر برند و  وفاداری مخاطب تان است.</a:t>
            </a:r>
            <a:br>
              <a:rPr lang="fa-IR" dirty="0" smtClean="0"/>
            </a:br>
            <a:r>
              <a:rPr lang="fa-IR" dirty="0" smtClean="0"/>
              <a:t>دیده شدن در سطحی بالاتر</a:t>
            </a:r>
            <a:br>
              <a:rPr lang="fa-IR" dirty="0" smtClean="0"/>
            </a:br>
            <a:r>
              <a:rPr lang="fa-IR" dirty="0" smtClean="0"/>
              <a:t>اما مزیت غایی برند سازی شخصی ، به کارگیری پلتفرم حضور شما در جهت ارتقای سطح پیام تان است. این را می توان سطح استادی برند سازی شخصی نامید . شناخته شدن بودن ، درهای مصاحبه ها ی رسانه ای ، وبلاگ ها ، جوایز و شرکت ها را به سوی  شما باز می کند و فرصت هایی در اختیارتان قرار می دهد که می توانید از آنها برای گسترش جامعه مخاطبین و افزایش سود خود استفاده کنید.</a:t>
            </a:r>
            <a:endParaRPr lang="en-US" dirty="0"/>
          </a:p>
        </p:txBody>
      </p:sp>
      <p:sp>
        <p:nvSpPr>
          <p:cNvPr id="4" name="Slide Number Placeholder 3"/>
          <p:cNvSpPr>
            <a:spLocks noGrp="1"/>
          </p:cNvSpPr>
          <p:nvPr>
            <p:ph type="sldNum" sz="quarter" idx="10"/>
          </p:nvPr>
        </p:nvSpPr>
        <p:spPr/>
        <p:txBody>
          <a:bodyPr/>
          <a:lstStyle/>
          <a:p>
            <a:fld id="{F693972B-54A8-4D36-8C5A-D3EFAA705AD4}" type="slidenum">
              <a:rPr lang="en-US" smtClean="0"/>
              <a:t>19</a:t>
            </a:fld>
            <a:endParaRPr lang="en-US"/>
          </a:p>
        </p:txBody>
      </p:sp>
    </p:spTree>
    <p:extLst>
      <p:ext uri="{BB962C8B-B14F-4D97-AF65-F5344CB8AC3E}">
        <p14:creationId xmlns:p14="http://schemas.microsoft.com/office/powerpoint/2010/main" val="376436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 my opinion, this view on personal branding is outdated: it is not just about selling yourself.</a:t>
            </a:r>
          </a:p>
          <a:p>
            <a:pPr marL="0" indent="0">
              <a:buNone/>
            </a:pPr>
            <a:r>
              <a:rPr lang="en-US" dirty="0" smtClean="0"/>
              <a:t>Marketing and branding are very important in today’s society, but they do not create needs,</a:t>
            </a:r>
          </a:p>
          <a:p>
            <a:pPr marL="0" indent="0">
              <a:buNone/>
            </a:pPr>
            <a:r>
              <a:rPr lang="en-US" dirty="0" smtClean="0"/>
              <a:t>they create wishes</a:t>
            </a:r>
            <a:r>
              <a:rPr lang="fa-IR" dirty="0" smtClean="0"/>
              <a:t>.</a:t>
            </a:r>
          </a:p>
          <a:p>
            <a:pPr marL="0" indent="0">
              <a:buNone/>
            </a:pPr>
            <a:r>
              <a:rPr lang="en-US" dirty="0" smtClean="0"/>
              <a:t>personal branding is far more about substance than appearance</a:t>
            </a:r>
          </a:p>
          <a:p>
            <a:endParaRPr lang="en-US" dirty="0"/>
          </a:p>
        </p:txBody>
      </p:sp>
      <p:sp>
        <p:nvSpPr>
          <p:cNvPr id="4" name="Slide Number Placeholder 3"/>
          <p:cNvSpPr>
            <a:spLocks noGrp="1"/>
          </p:cNvSpPr>
          <p:nvPr>
            <p:ph type="sldNum" sz="quarter" idx="10"/>
          </p:nvPr>
        </p:nvSpPr>
        <p:spPr/>
        <p:txBody>
          <a:bodyPr/>
          <a:lstStyle/>
          <a:p>
            <a:fld id="{F693972B-54A8-4D36-8C5A-D3EFAA705AD4}" type="slidenum">
              <a:rPr lang="en-US" smtClean="0"/>
              <a:t>34</a:t>
            </a:fld>
            <a:endParaRPr lang="en-US"/>
          </a:p>
        </p:txBody>
      </p:sp>
    </p:spTree>
    <p:extLst>
      <p:ext uri="{BB962C8B-B14F-4D97-AF65-F5344CB8AC3E}">
        <p14:creationId xmlns:p14="http://schemas.microsoft.com/office/powerpoint/2010/main" val="11391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E3804C-1642-4B04-A420-680E16992063}"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EB3FD-02D2-4311-A096-AFA68F7B46A2}" type="slidenum">
              <a:rPr lang="en-US" smtClean="0"/>
              <a:t>‹#›</a:t>
            </a:fld>
            <a:endParaRPr lang="en-US"/>
          </a:p>
        </p:txBody>
      </p:sp>
    </p:spTree>
    <p:extLst>
      <p:ext uri="{BB962C8B-B14F-4D97-AF65-F5344CB8AC3E}">
        <p14:creationId xmlns:p14="http://schemas.microsoft.com/office/powerpoint/2010/main" val="420106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3804C-1642-4B04-A420-680E16992063}"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EB3FD-02D2-4311-A096-AFA68F7B46A2}" type="slidenum">
              <a:rPr lang="en-US" smtClean="0"/>
              <a:t>‹#›</a:t>
            </a:fld>
            <a:endParaRPr lang="en-US"/>
          </a:p>
        </p:txBody>
      </p:sp>
    </p:spTree>
    <p:extLst>
      <p:ext uri="{BB962C8B-B14F-4D97-AF65-F5344CB8AC3E}">
        <p14:creationId xmlns:p14="http://schemas.microsoft.com/office/powerpoint/2010/main" val="287887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3804C-1642-4B04-A420-680E16992063}"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EB3FD-02D2-4311-A096-AFA68F7B46A2}" type="slidenum">
              <a:rPr lang="en-US" smtClean="0"/>
              <a:t>‹#›</a:t>
            </a:fld>
            <a:endParaRPr lang="en-US"/>
          </a:p>
        </p:txBody>
      </p:sp>
    </p:spTree>
    <p:extLst>
      <p:ext uri="{BB962C8B-B14F-4D97-AF65-F5344CB8AC3E}">
        <p14:creationId xmlns:p14="http://schemas.microsoft.com/office/powerpoint/2010/main" val="119658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3804C-1642-4B04-A420-680E16992063}"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EB3FD-02D2-4311-A096-AFA68F7B46A2}" type="slidenum">
              <a:rPr lang="en-US" smtClean="0"/>
              <a:t>‹#›</a:t>
            </a:fld>
            <a:endParaRPr lang="en-US"/>
          </a:p>
        </p:txBody>
      </p:sp>
    </p:spTree>
    <p:extLst>
      <p:ext uri="{BB962C8B-B14F-4D97-AF65-F5344CB8AC3E}">
        <p14:creationId xmlns:p14="http://schemas.microsoft.com/office/powerpoint/2010/main" val="346626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3804C-1642-4B04-A420-680E16992063}"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EB3FD-02D2-4311-A096-AFA68F7B46A2}" type="slidenum">
              <a:rPr lang="en-US" smtClean="0"/>
              <a:t>‹#›</a:t>
            </a:fld>
            <a:endParaRPr lang="en-US"/>
          </a:p>
        </p:txBody>
      </p:sp>
    </p:spTree>
    <p:extLst>
      <p:ext uri="{BB962C8B-B14F-4D97-AF65-F5344CB8AC3E}">
        <p14:creationId xmlns:p14="http://schemas.microsoft.com/office/powerpoint/2010/main" val="175994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E3804C-1642-4B04-A420-680E16992063}"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EB3FD-02D2-4311-A096-AFA68F7B46A2}" type="slidenum">
              <a:rPr lang="en-US" smtClean="0"/>
              <a:t>‹#›</a:t>
            </a:fld>
            <a:endParaRPr lang="en-US"/>
          </a:p>
        </p:txBody>
      </p:sp>
    </p:spTree>
    <p:extLst>
      <p:ext uri="{BB962C8B-B14F-4D97-AF65-F5344CB8AC3E}">
        <p14:creationId xmlns:p14="http://schemas.microsoft.com/office/powerpoint/2010/main" val="291236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E3804C-1642-4B04-A420-680E16992063}" type="datetimeFigureOut">
              <a:rPr lang="en-US" smtClean="0"/>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EB3FD-02D2-4311-A096-AFA68F7B46A2}" type="slidenum">
              <a:rPr lang="en-US" smtClean="0"/>
              <a:t>‹#›</a:t>
            </a:fld>
            <a:endParaRPr lang="en-US"/>
          </a:p>
        </p:txBody>
      </p:sp>
    </p:spTree>
    <p:extLst>
      <p:ext uri="{BB962C8B-B14F-4D97-AF65-F5344CB8AC3E}">
        <p14:creationId xmlns:p14="http://schemas.microsoft.com/office/powerpoint/2010/main" val="324730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E3804C-1642-4B04-A420-680E16992063}" type="datetimeFigureOut">
              <a:rPr lang="en-US" smtClean="0"/>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EB3FD-02D2-4311-A096-AFA68F7B46A2}" type="slidenum">
              <a:rPr lang="en-US" smtClean="0"/>
              <a:t>‹#›</a:t>
            </a:fld>
            <a:endParaRPr lang="en-US"/>
          </a:p>
        </p:txBody>
      </p:sp>
    </p:spTree>
    <p:extLst>
      <p:ext uri="{BB962C8B-B14F-4D97-AF65-F5344CB8AC3E}">
        <p14:creationId xmlns:p14="http://schemas.microsoft.com/office/powerpoint/2010/main" val="141093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3804C-1642-4B04-A420-680E16992063}" type="datetimeFigureOut">
              <a:rPr lang="en-US" smtClean="0"/>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EB3FD-02D2-4311-A096-AFA68F7B46A2}" type="slidenum">
              <a:rPr lang="en-US" smtClean="0"/>
              <a:t>‹#›</a:t>
            </a:fld>
            <a:endParaRPr lang="en-US"/>
          </a:p>
        </p:txBody>
      </p:sp>
    </p:spTree>
    <p:extLst>
      <p:ext uri="{BB962C8B-B14F-4D97-AF65-F5344CB8AC3E}">
        <p14:creationId xmlns:p14="http://schemas.microsoft.com/office/powerpoint/2010/main" val="265618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3804C-1642-4B04-A420-680E16992063}"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EB3FD-02D2-4311-A096-AFA68F7B46A2}" type="slidenum">
              <a:rPr lang="en-US" smtClean="0"/>
              <a:t>‹#›</a:t>
            </a:fld>
            <a:endParaRPr lang="en-US"/>
          </a:p>
        </p:txBody>
      </p:sp>
    </p:spTree>
    <p:extLst>
      <p:ext uri="{BB962C8B-B14F-4D97-AF65-F5344CB8AC3E}">
        <p14:creationId xmlns:p14="http://schemas.microsoft.com/office/powerpoint/2010/main" val="406964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3804C-1642-4B04-A420-680E16992063}"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EB3FD-02D2-4311-A096-AFA68F7B46A2}" type="slidenum">
              <a:rPr lang="en-US" smtClean="0"/>
              <a:t>‹#›</a:t>
            </a:fld>
            <a:endParaRPr lang="en-US"/>
          </a:p>
        </p:txBody>
      </p:sp>
    </p:spTree>
    <p:extLst>
      <p:ext uri="{BB962C8B-B14F-4D97-AF65-F5344CB8AC3E}">
        <p14:creationId xmlns:p14="http://schemas.microsoft.com/office/powerpoint/2010/main" val="241525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3804C-1642-4B04-A420-680E16992063}" type="datetimeFigureOut">
              <a:rPr lang="en-US" smtClean="0"/>
              <a:t>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EB3FD-02D2-4311-A096-AFA68F7B46A2}" type="slidenum">
              <a:rPr lang="en-US" smtClean="0"/>
              <a:t>‹#›</a:t>
            </a:fld>
            <a:endParaRPr lang="en-US"/>
          </a:p>
        </p:txBody>
      </p:sp>
    </p:spTree>
    <p:extLst>
      <p:ext uri="{BB962C8B-B14F-4D97-AF65-F5344CB8AC3E}">
        <p14:creationId xmlns:p14="http://schemas.microsoft.com/office/powerpoint/2010/main" val="1895926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19400"/>
            <a:ext cx="7772400" cy="1470025"/>
          </a:xfrm>
        </p:spPr>
        <p:txBody>
          <a:bodyPr/>
          <a:lstStyle/>
          <a:p>
            <a:r>
              <a:rPr lang="fa-IR" b="1" dirty="0" smtClean="0">
                <a:cs typeface="B Nazanin" pitchFamily="2" charset="-78"/>
              </a:rPr>
              <a:t>برندسازی شخصی؛ نیاز در حال ظهور یا تب تند؟!</a:t>
            </a:r>
            <a:endParaRPr lang="en-US" b="1" dirty="0">
              <a:cs typeface="B Nazanin" pitchFamily="2" charset="-78"/>
            </a:endParaRPr>
          </a:p>
        </p:txBody>
      </p:sp>
      <p:sp>
        <p:nvSpPr>
          <p:cNvPr id="3" name="Subtitle 2"/>
          <p:cNvSpPr>
            <a:spLocks noGrp="1"/>
          </p:cNvSpPr>
          <p:nvPr>
            <p:ph type="subTitle" idx="1"/>
          </p:nvPr>
        </p:nvSpPr>
        <p:spPr>
          <a:xfrm>
            <a:off x="1371600" y="4419600"/>
            <a:ext cx="6400800" cy="1219200"/>
          </a:xfrm>
        </p:spPr>
        <p:txBody>
          <a:bodyPr/>
          <a:lstStyle/>
          <a:p>
            <a:r>
              <a:rPr lang="fa-IR" b="1" dirty="0" smtClean="0">
                <a:solidFill>
                  <a:schemeClr val="tx1"/>
                </a:solidFill>
                <a:cs typeface="B Nazanin" pitchFamily="2" charset="-78"/>
              </a:rPr>
              <a:t>اشرف رحیمیان</a:t>
            </a:r>
            <a:endParaRPr lang="en-US" b="1" dirty="0">
              <a:solidFill>
                <a:schemeClr val="tx1"/>
              </a:solidFill>
              <a:cs typeface="B Nazanin" pitchFamily="2" charset="-78"/>
            </a:endParaRPr>
          </a:p>
        </p:txBody>
      </p:sp>
    </p:spTree>
    <p:extLst>
      <p:ext uri="{BB962C8B-B14F-4D97-AF65-F5344CB8AC3E}">
        <p14:creationId xmlns:p14="http://schemas.microsoft.com/office/powerpoint/2010/main" val="941908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Nazanin" pitchFamily="2" charset="-78"/>
              </a:rPr>
              <a:t>تاریخچه</a:t>
            </a:r>
            <a:endParaRPr lang="en-US" dirty="0">
              <a:cs typeface="B Nazanin" pitchFamily="2" charset="-78"/>
            </a:endParaRPr>
          </a:p>
        </p:txBody>
      </p:sp>
      <p:sp>
        <p:nvSpPr>
          <p:cNvPr id="3" name="Content Placeholder 2"/>
          <p:cNvSpPr>
            <a:spLocks noGrp="1"/>
          </p:cNvSpPr>
          <p:nvPr>
            <p:ph idx="1"/>
          </p:nvPr>
        </p:nvSpPr>
        <p:spPr/>
        <p:txBody>
          <a:bodyPr>
            <a:normAutofit/>
          </a:bodyPr>
          <a:lstStyle/>
          <a:p>
            <a:pPr marL="0" indent="0" algn="just" rtl="1">
              <a:buNone/>
            </a:pPr>
            <a:r>
              <a:rPr lang="ar-SA" dirty="0">
                <a:cs typeface="B Nazanin" pitchFamily="2" charset="-78"/>
              </a:rPr>
              <a:t>تام پیترز </a:t>
            </a:r>
            <a:r>
              <a:rPr lang="ar-SA" dirty="0" smtClean="0">
                <a:cs typeface="B Nazanin" pitchFamily="2" charset="-78"/>
              </a:rPr>
              <a:t>در </a:t>
            </a:r>
            <a:r>
              <a:rPr lang="ar-SA" dirty="0">
                <a:cs typeface="B Nazanin" pitchFamily="2" charset="-78"/>
              </a:rPr>
              <a:t>حوزه ی برندسازی شخصی مطالعات گسترده ای انجام داده است و اصطلاح </a:t>
            </a:r>
            <a:r>
              <a:rPr lang="ar-SA" dirty="0" smtClean="0">
                <a:cs typeface="B Nazanin" pitchFamily="2" charset="-78"/>
              </a:rPr>
              <a:t>برندسازی </a:t>
            </a:r>
            <a:r>
              <a:rPr lang="ar-SA" dirty="0">
                <a:cs typeface="B Nazanin" pitchFamily="2" charset="-78"/>
              </a:rPr>
              <a:t>شخصی اولین بار در سال 19</a:t>
            </a:r>
            <a:r>
              <a:rPr lang="fa-IR" dirty="0">
                <a:cs typeface="B Nazanin" pitchFamily="2" charset="-78"/>
              </a:rPr>
              <a:t>9</a:t>
            </a:r>
            <a:r>
              <a:rPr lang="ar-SA" dirty="0">
                <a:cs typeface="B Nazanin" pitchFamily="2" charset="-78"/>
              </a:rPr>
              <a:t>7در مقاله ای تحت عنوان </a:t>
            </a:r>
            <a:r>
              <a:rPr lang="fa-IR" dirty="0" smtClean="0">
                <a:cs typeface="B Nazanin" pitchFamily="2" charset="-78"/>
              </a:rPr>
              <a:t>«برند </a:t>
            </a:r>
            <a:r>
              <a:rPr lang="fa-IR" dirty="0">
                <a:cs typeface="B Nazanin" pitchFamily="2" charset="-78"/>
              </a:rPr>
              <a:t>تو را </a:t>
            </a:r>
            <a:r>
              <a:rPr lang="fa-IR" dirty="0" smtClean="0">
                <a:cs typeface="B Nazanin" pitchFamily="2" charset="-78"/>
              </a:rPr>
              <a:t>میخواند»  </a:t>
            </a:r>
            <a:r>
              <a:rPr lang="fa-IR" dirty="0">
                <a:cs typeface="B Nazanin" pitchFamily="2" charset="-78"/>
              </a:rPr>
              <a:t>توسط  وی  استفاده و مطرح </a:t>
            </a:r>
            <a:r>
              <a:rPr lang="fa-IR" dirty="0" smtClean="0">
                <a:cs typeface="B Nazanin" pitchFamily="2" charset="-78"/>
              </a:rPr>
              <a:t>شد. </a:t>
            </a:r>
          </a:p>
        </p:txBody>
      </p:sp>
    </p:spTree>
    <p:extLst>
      <p:ext uri="{BB962C8B-B14F-4D97-AF65-F5344CB8AC3E}">
        <p14:creationId xmlns:p14="http://schemas.microsoft.com/office/powerpoint/2010/main" val="2988751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Nazanin" pitchFamily="2" charset="-78"/>
              </a:rPr>
              <a:t>اهداف برند شخصی</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Nazanin" pitchFamily="2" charset="-78"/>
              </a:rPr>
              <a:t>يافتن شغل مناسب و با ارزش</a:t>
            </a:r>
          </a:p>
          <a:p>
            <a:pPr algn="r" rtl="1"/>
            <a:r>
              <a:rPr lang="fa-IR" dirty="0" smtClean="0">
                <a:cs typeface="B Nazanin" pitchFamily="2" charset="-78"/>
              </a:rPr>
              <a:t>ايجاد اعتبار و شهرت اجتماعی</a:t>
            </a:r>
          </a:p>
          <a:p>
            <a:pPr algn="r" rtl="1"/>
            <a:r>
              <a:rPr lang="fa-IR" dirty="0" smtClean="0">
                <a:cs typeface="B Nazanin" pitchFamily="2" charset="-78"/>
              </a:rPr>
              <a:t>تاثير در يک حوزه تخصصی</a:t>
            </a:r>
          </a:p>
          <a:p>
            <a:pPr marL="0" indent="0" algn="r" rtl="1">
              <a:buNone/>
            </a:pPr>
            <a:endParaRPr lang="fa-IR" dirty="0">
              <a:cs typeface="B Nazanin" pitchFamily="2" charset="-78"/>
            </a:endParaRPr>
          </a:p>
          <a:p>
            <a:pPr marL="0" indent="0" algn="just" rtl="1">
              <a:buNone/>
            </a:pPr>
            <a:r>
              <a:rPr lang="fa-IR" dirty="0">
                <a:cs typeface="B Nazanin" pitchFamily="2" charset="-78"/>
              </a:rPr>
              <a:t>تفاوت برندسازی شخصی با خود-بازاریابی</a:t>
            </a:r>
          </a:p>
          <a:p>
            <a:pPr marL="0" indent="0" algn="just" rtl="1">
              <a:buNone/>
            </a:pPr>
            <a:r>
              <a:rPr lang="fa-IR" sz="1800" dirty="0">
                <a:cs typeface="B Nazanin" pitchFamily="2" charset="-78"/>
              </a:rPr>
              <a:t>(</a:t>
            </a:r>
            <a:r>
              <a:rPr lang="en-US" sz="1800" dirty="0"/>
              <a:t>Personal branding ≠ Self-marketing</a:t>
            </a:r>
            <a:r>
              <a:rPr lang="fa-IR" sz="1800" dirty="0"/>
              <a:t>)</a:t>
            </a:r>
            <a:endParaRPr lang="fa-IR" sz="1800" dirty="0">
              <a:cs typeface="B Nazanin" pitchFamily="2" charset="-78"/>
            </a:endParaRPr>
          </a:p>
          <a:p>
            <a:pPr marL="0" indent="0" algn="r" rtl="1">
              <a:buNone/>
            </a:pPr>
            <a:endParaRPr lang="en-US" dirty="0" smtClean="0">
              <a:cs typeface="B Nazanin" pitchFamily="2" charset="-78"/>
            </a:endParaRPr>
          </a:p>
        </p:txBody>
      </p:sp>
      <p:pic>
        <p:nvPicPr>
          <p:cNvPr id="14339" name="Picture 3" descr="D:\branding\برندسازی شخصی\رن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 y="5086350"/>
            <a:ext cx="25812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931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سه مشخصه </a:t>
            </a:r>
            <a:r>
              <a:rPr lang="fa-IR" dirty="0">
                <a:cs typeface="B Nazanin" pitchFamily="2" charset="-78"/>
              </a:rPr>
              <a:t>اصلی برند شخصی </a:t>
            </a:r>
            <a:endParaRPr lang="en-US" dirty="0"/>
          </a:p>
        </p:txBody>
      </p:sp>
      <p:sp>
        <p:nvSpPr>
          <p:cNvPr id="3" name="Content Placeholder 2"/>
          <p:cNvSpPr>
            <a:spLocks noGrp="1"/>
          </p:cNvSpPr>
          <p:nvPr>
            <p:ph idx="1"/>
          </p:nvPr>
        </p:nvSpPr>
        <p:spPr/>
        <p:txBody>
          <a:bodyPr/>
          <a:lstStyle/>
          <a:p>
            <a:pPr algn="r" rtl="1"/>
            <a:r>
              <a:rPr lang="fa-IR" dirty="0" smtClean="0">
                <a:cs typeface="B Nazanin" pitchFamily="2" charset="-78"/>
              </a:rPr>
              <a:t>تمایز </a:t>
            </a:r>
          </a:p>
          <a:p>
            <a:pPr algn="r" rtl="1"/>
            <a:r>
              <a:rPr lang="fa-IR" dirty="0" smtClean="0">
                <a:cs typeface="B Nazanin" pitchFamily="2" charset="-78"/>
              </a:rPr>
              <a:t>هويت مشترك یا مورد انتظار مخاطب</a:t>
            </a:r>
          </a:p>
          <a:p>
            <a:pPr algn="r" rtl="1"/>
            <a:r>
              <a:rPr lang="fa-IR" dirty="0" smtClean="0">
                <a:cs typeface="B Nazanin" pitchFamily="2" charset="-78"/>
              </a:rPr>
              <a:t>اعتماد مخاطب</a:t>
            </a:r>
            <a:endParaRPr lang="en-US" dirty="0"/>
          </a:p>
        </p:txBody>
      </p:sp>
    </p:spTree>
    <p:extLst>
      <p:ext uri="{BB962C8B-B14F-4D97-AF65-F5344CB8AC3E}">
        <p14:creationId xmlns:p14="http://schemas.microsoft.com/office/powerpoint/2010/main" val="2693557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itchFamily="2" charset="-78"/>
              </a:rPr>
              <a:t>برخی از نمونه های متداول برند شخصی </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just" rtl="1">
              <a:buAutoNum type="arabicPeriod"/>
            </a:pPr>
            <a:r>
              <a:rPr lang="fa-IR" dirty="0">
                <a:cs typeface="B Nazanin" pitchFamily="2" charset="-78"/>
              </a:rPr>
              <a:t>افراد حرفه ای مستقل: </a:t>
            </a:r>
            <a:r>
              <a:rPr lang="fa-IR" dirty="0" smtClean="0">
                <a:cs typeface="B Nazanin" pitchFamily="2" charset="-78"/>
              </a:rPr>
              <a:t>بازیگران</a:t>
            </a:r>
            <a:r>
              <a:rPr lang="fa-IR" dirty="0">
                <a:cs typeface="B Nazanin" pitchFamily="2" charset="-78"/>
              </a:rPr>
              <a:t>، </a:t>
            </a:r>
            <a:r>
              <a:rPr lang="fa-IR" dirty="0" smtClean="0">
                <a:cs typeface="B Nazanin" pitchFamily="2" charset="-78"/>
              </a:rPr>
              <a:t>هنرمندان</a:t>
            </a:r>
            <a:r>
              <a:rPr lang="fa-IR" dirty="0">
                <a:cs typeface="B Nazanin" pitchFamily="2" charset="-78"/>
              </a:rPr>
              <a:t>، </a:t>
            </a:r>
            <a:r>
              <a:rPr lang="fa-IR" dirty="0" smtClean="0">
                <a:cs typeface="B Nazanin" pitchFamily="2" charset="-78"/>
              </a:rPr>
              <a:t>نویسندگان</a:t>
            </a:r>
            <a:r>
              <a:rPr lang="fa-IR" dirty="0">
                <a:cs typeface="B Nazanin" pitchFamily="2" charset="-78"/>
              </a:rPr>
              <a:t>، پزشکان</a:t>
            </a:r>
            <a:r>
              <a:rPr lang="fa-IR" dirty="0" smtClean="0">
                <a:cs typeface="B Nazanin" pitchFamily="2" charset="-78"/>
              </a:rPr>
              <a:t>، </a:t>
            </a:r>
            <a:r>
              <a:rPr lang="fa-IR" dirty="0">
                <a:cs typeface="B Nazanin" pitchFamily="2" charset="-78"/>
              </a:rPr>
              <a:t>گویندگان، معماران، </a:t>
            </a:r>
            <a:r>
              <a:rPr lang="fa-IR" dirty="0" smtClean="0">
                <a:cs typeface="B Nazanin" pitchFamily="2" charset="-78"/>
              </a:rPr>
              <a:t>ورزشکاران </a:t>
            </a:r>
            <a:r>
              <a:rPr lang="fa-IR" dirty="0">
                <a:cs typeface="B Nazanin" pitchFamily="2" charset="-78"/>
              </a:rPr>
              <a:t>و ...</a:t>
            </a:r>
          </a:p>
          <a:p>
            <a:pPr algn="just" rtl="1">
              <a:buAutoNum type="arabicPeriod"/>
            </a:pPr>
            <a:r>
              <a:rPr lang="fa-IR" dirty="0">
                <a:cs typeface="B Nazanin" pitchFamily="2" charset="-78"/>
              </a:rPr>
              <a:t>کسب و کارهای خدمات شخصی: </a:t>
            </a:r>
            <a:r>
              <a:rPr lang="fa-IR" dirty="0" smtClean="0">
                <a:cs typeface="B Nazanin" pitchFamily="2" charset="-78"/>
              </a:rPr>
              <a:t>صاحبان باشگاه </a:t>
            </a:r>
            <a:r>
              <a:rPr lang="fa-IR" dirty="0">
                <a:cs typeface="B Nazanin" pitchFamily="2" charset="-78"/>
              </a:rPr>
              <a:t>های </a:t>
            </a:r>
            <a:r>
              <a:rPr lang="fa-IR" dirty="0" smtClean="0">
                <a:cs typeface="B Nazanin" pitchFamily="2" charset="-78"/>
              </a:rPr>
              <a:t>و</a:t>
            </a:r>
            <a:r>
              <a:rPr lang="fa-IR" dirty="0" smtClean="0">
                <a:cs typeface="B Nazanin" pitchFamily="2" charset="-78"/>
              </a:rPr>
              <a:t>رزشی</a:t>
            </a:r>
            <a:r>
              <a:rPr lang="fa-IR" dirty="0" smtClean="0">
                <a:cs typeface="B Nazanin" pitchFamily="2" charset="-78"/>
              </a:rPr>
              <a:t>، </a:t>
            </a:r>
            <a:r>
              <a:rPr lang="fa-IR" dirty="0">
                <a:cs typeface="B Nazanin" pitchFamily="2" charset="-78"/>
              </a:rPr>
              <a:t>فروشگاه تعمیر کامپیوتر، خدمات نگهداری </a:t>
            </a:r>
            <a:r>
              <a:rPr lang="fa-IR" dirty="0" smtClean="0">
                <a:cs typeface="B Nazanin" pitchFamily="2" charset="-78"/>
              </a:rPr>
              <a:t>کودکان </a:t>
            </a:r>
            <a:r>
              <a:rPr lang="fa-IR" dirty="0">
                <a:cs typeface="B Nazanin" pitchFamily="2" charset="-78"/>
              </a:rPr>
              <a:t>و </a:t>
            </a:r>
            <a:r>
              <a:rPr lang="fa-IR" dirty="0" smtClean="0">
                <a:cs typeface="B Nazanin" pitchFamily="2" charset="-78"/>
              </a:rPr>
              <a:t>سالمندان،</a:t>
            </a:r>
            <a:r>
              <a:rPr lang="fa-IR" dirty="0">
                <a:cs typeface="B Nazanin" pitchFamily="2" charset="-78"/>
              </a:rPr>
              <a:t> آژانس های </a:t>
            </a:r>
            <a:r>
              <a:rPr lang="fa-IR" dirty="0" smtClean="0">
                <a:cs typeface="B Nazanin" pitchFamily="2" charset="-78"/>
              </a:rPr>
              <a:t>مسافرتی، </a:t>
            </a:r>
            <a:r>
              <a:rPr lang="fa-IR" dirty="0">
                <a:cs typeface="B Nazanin" pitchFamily="2" charset="-78"/>
              </a:rPr>
              <a:t>خدمات </a:t>
            </a:r>
            <a:r>
              <a:rPr lang="fa-IR" dirty="0" smtClean="0">
                <a:cs typeface="B Nazanin" pitchFamily="2" charset="-78"/>
              </a:rPr>
              <a:t>نظافت و ...</a:t>
            </a:r>
            <a:endParaRPr lang="fa-IR" dirty="0">
              <a:cs typeface="B Nazanin" pitchFamily="2" charset="-78"/>
            </a:endParaRPr>
          </a:p>
          <a:p>
            <a:pPr algn="just" rtl="1">
              <a:buAutoNum type="arabicPeriod"/>
            </a:pPr>
            <a:r>
              <a:rPr lang="fa-IR" dirty="0">
                <a:cs typeface="B Nazanin" pitchFamily="2" charset="-78"/>
              </a:rPr>
              <a:t>فروشندگان </a:t>
            </a:r>
            <a:r>
              <a:rPr lang="fa-IR" dirty="0" smtClean="0">
                <a:cs typeface="B Nazanin" pitchFamily="2" charset="-78"/>
              </a:rPr>
              <a:t>محصولات </a:t>
            </a:r>
            <a:r>
              <a:rPr lang="fa-IR" dirty="0">
                <a:cs typeface="B Nazanin" pitchFamily="2" charset="-78"/>
              </a:rPr>
              <a:t>ارزش افزوده: </a:t>
            </a:r>
            <a:r>
              <a:rPr lang="fa-IR" dirty="0" smtClean="0">
                <a:cs typeface="B Nazanin" pitchFamily="2" charset="-78"/>
              </a:rPr>
              <a:t>کتابفروشی </a:t>
            </a:r>
            <a:r>
              <a:rPr lang="fa-IR" dirty="0">
                <a:cs typeface="B Nazanin" pitchFamily="2" charset="-78"/>
              </a:rPr>
              <a:t>ها، خ</a:t>
            </a:r>
            <a:r>
              <a:rPr lang="fa-IR" dirty="0" smtClean="0">
                <a:cs typeface="B Nazanin" pitchFamily="2" charset="-78"/>
              </a:rPr>
              <a:t>رده </a:t>
            </a:r>
            <a:r>
              <a:rPr lang="fa-IR" dirty="0">
                <a:cs typeface="B Nazanin" pitchFamily="2" charset="-78"/>
              </a:rPr>
              <a:t>فروشی ها، فروشگاه </a:t>
            </a:r>
            <a:r>
              <a:rPr lang="fa-IR" dirty="0" smtClean="0">
                <a:cs typeface="B Nazanin" pitchFamily="2" charset="-78"/>
              </a:rPr>
              <a:t>های فروش </a:t>
            </a:r>
            <a:r>
              <a:rPr lang="fa-IR" dirty="0">
                <a:cs typeface="B Nazanin" pitchFamily="2" charset="-78"/>
              </a:rPr>
              <a:t>فیلم و </a:t>
            </a:r>
            <a:r>
              <a:rPr lang="fa-IR" dirty="0" smtClean="0">
                <a:cs typeface="B Nazanin" pitchFamily="2" charset="-78"/>
              </a:rPr>
              <a:t>....</a:t>
            </a:r>
            <a:endParaRPr lang="en-US" dirty="0">
              <a:cs typeface="B Nazanin" pitchFamily="2" charset="-78"/>
            </a:endParaRPr>
          </a:p>
        </p:txBody>
      </p:sp>
    </p:spTree>
    <p:extLst>
      <p:ext uri="{BB962C8B-B14F-4D97-AF65-F5344CB8AC3E}">
        <p14:creationId xmlns:p14="http://schemas.microsoft.com/office/powerpoint/2010/main" val="3732006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Nazanin" pitchFamily="2" charset="-78"/>
              </a:rPr>
              <a:t>علل اهمیت برندسازی شخصی در 40 سال گذشته</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buSzPct val="70000"/>
              <a:buBlip>
                <a:blip r:embed="rId2"/>
              </a:buBlip>
            </a:pPr>
            <a:r>
              <a:rPr lang="fa-IR" dirty="0" smtClean="0">
                <a:cs typeface="B Nazanin" pitchFamily="2" charset="-78"/>
              </a:rPr>
              <a:t>تعدیل  و چابک سازی (کوچک سازی) سازمان ها</a:t>
            </a:r>
          </a:p>
          <a:p>
            <a:pPr algn="r" rtl="1">
              <a:buSzPct val="70000"/>
              <a:buBlip>
                <a:blip r:embed="rId2"/>
              </a:buBlip>
            </a:pPr>
            <a:r>
              <a:rPr lang="fa-IR" dirty="0" smtClean="0">
                <a:cs typeface="B Nazanin" pitchFamily="2" charset="-78"/>
              </a:rPr>
              <a:t>تعییر نگرش نیروی کار به اشتغال </a:t>
            </a:r>
            <a:r>
              <a:rPr lang="fa-IR" dirty="0" smtClean="0">
                <a:cs typeface="B Nazanin" pitchFamily="2" charset="-78"/>
              </a:rPr>
              <a:t>(کار </a:t>
            </a:r>
            <a:r>
              <a:rPr lang="fa-IR" dirty="0" smtClean="0">
                <a:cs typeface="B Nazanin" pitchFamily="2" charset="-78"/>
              </a:rPr>
              <a:t>به عنوان منبع رضایت و معنا)</a:t>
            </a:r>
          </a:p>
          <a:p>
            <a:pPr algn="r" rtl="1">
              <a:buSzPct val="70000"/>
              <a:buBlip>
                <a:blip r:embed="rId2"/>
              </a:buBlip>
            </a:pPr>
            <a:r>
              <a:rPr lang="fa-IR" dirty="0" smtClean="0">
                <a:cs typeface="B Nazanin" pitchFamily="2" charset="-78"/>
              </a:rPr>
              <a:t>تکنولوژی و امکان ارتباط و به اشتراک گذاری افکار </a:t>
            </a:r>
          </a:p>
        </p:txBody>
      </p:sp>
    </p:spTree>
    <p:extLst>
      <p:ext uri="{BB962C8B-B14F-4D97-AF65-F5344CB8AC3E}">
        <p14:creationId xmlns:p14="http://schemas.microsoft.com/office/powerpoint/2010/main" val="3763129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Nazanin" pitchFamily="2" charset="-78"/>
              </a:rPr>
              <a:t>ضرورت</a:t>
            </a:r>
            <a:endParaRPr lang="en-US" dirty="0">
              <a:cs typeface="B Nazanin" pitchFamily="2" charset="-78"/>
            </a:endParaRPr>
          </a:p>
        </p:txBody>
      </p:sp>
      <p:sp>
        <p:nvSpPr>
          <p:cNvPr id="3" name="Content Placeholder 2"/>
          <p:cNvSpPr>
            <a:spLocks noGrp="1"/>
          </p:cNvSpPr>
          <p:nvPr>
            <p:ph idx="1"/>
          </p:nvPr>
        </p:nvSpPr>
        <p:spPr/>
        <p:txBody>
          <a:bodyPr/>
          <a:lstStyle/>
          <a:p>
            <a:pPr algn="just" rtl="1">
              <a:buSzPct val="70000"/>
              <a:buBlip>
                <a:blip r:embed="rId2"/>
              </a:buBlip>
            </a:pPr>
            <a:r>
              <a:rPr lang="ar-SA" dirty="0" smtClean="0">
                <a:cs typeface="B Nazanin" pitchFamily="2" charset="-78"/>
              </a:rPr>
              <a:t>فراتر </a:t>
            </a:r>
            <a:r>
              <a:rPr lang="ar-SA" dirty="0">
                <a:cs typeface="B Nazanin" pitchFamily="2" charset="-78"/>
              </a:rPr>
              <a:t>از </a:t>
            </a:r>
            <a:r>
              <a:rPr lang="ar-SA" dirty="0" smtClean="0">
                <a:cs typeface="B Nazanin" pitchFamily="2" charset="-78"/>
              </a:rPr>
              <a:t>اثرگذاری </a:t>
            </a:r>
            <a:r>
              <a:rPr lang="ar-SA" dirty="0">
                <a:cs typeface="B Nazanin" pitchFamily="2" charset="-78"/>
              </a:rPr>
              <a:t>در فروش و بازاریابی در </a:t>
            </a:r>
            <a:r>
              <a:rPr lang="ar-SA" dirty="0" smtClean="0">
                <a:cs typeface="B Nazanin" pitchFamily="2" charset="-78"/>
              </a:rPr>
              <a:t>محیط رقابتی</a:t>
            </a:r>
            <a:endParaRPr lang="fa-IR" dirty="0" smtClean="0">
              <a:cs typeface="B Nazanin" pitchFamily="2" charset="-78"/>
            </a:endParaRPr>
          </a:p>
          <a:p>
            <a:pPr algn="just" rtl="1">
              <a:buSzPct val="70000"/>
              <a:buBlip>
                <a:blip r:embed="rId2"/>
              </a:buBlip>
            </a:pPr>
            <a:r>
              <a:rPr lang="ar-SA" dirty="0" smtClean="0">
                <a:cs typeface="B Nazanin" pitchFamily="2" charset="-78"/>
              </a:rPr>
              <a:t>ارتباطات </a:t>
            </a:r>
            <a:r>
              <a:rPr lang="ar-SA" dirty="0">
                <a:cs typeface="B Nazanin" pitchFamily="2" charset="-78"/>
              </a:rPr>
              <a:t>و خلق روابط مبتنی بر </a:t>
            </a:r>
            <a:r>
              <a:rPr lang="ar-SA" dirty="0" smtClean="0">
                <a:cs typeface="B Nazanin" pitchFamily="2" charset="-78"/>
              </a:rPr>
              <a:t>همکاری</a:t>
            </a:r>
            <a:endParaRPr lang="fa-IR" dirty="0" smtClean="0">
              <a:cs typeface="B Nazanin" pitchFamily="2" charset="-78"/>
            </a:endParaRPr>
          </a:p>
          <a:p>
            <a:pPr algn="just" rtl="1">
              <a:buSzPct val="70000"/>
              <a:buBlip>
                <a:blip r:embed="rId2"/>
              </a:buBlip>
            </a:pPr>
            <a:r>
              <a:rPr lang="ar-SA" dirty="0" smtClean="0">
                <a:cs typeface="B Nazanin" pitchFamily="2" charset="-78"/>
              </a:rPr>
              <a:t>ایجاد </a:t>
            </a:r>
            <a:r>
              <a:rPr lang="ar-SA" dirty="0">
                <a:cs typeface="B Nazanin" pitchFamily="2" charset="-78"/>
              </a:rPr>
              <a:t>تفکر </a:t>
            </a:r>
            <a:r>
              <a:rPr lang="ar-SA" dirty="0" smtClean="0">
                <a:cs typeface="B Nazanin" pitchFamily="2" charset="-78"/>
              </a:rPr>
              <a:t>مثبت</a:t>
            </a:r>
            <a:endParaRPr lang="en-US" dirty="0">
              <a:cs typeface="B Nazanin" pitchFamily="2" charset="-78"/>
            </a:endParaRPr>
          </a:p>
        </p:txBody>
      </p:sp>
    </p:spTree>
    <p:extLst>
      <p:ext uri="{BB962C8B-B14F-4D97-AF65-F5344CB8AC3E}">
        <p14:creationId xmlns:p14="http://schemas.microsoft.com/office/powerpoint/2010/main" val="2608398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Nazanin" pitchFamily="2" charset="-78"/>
              </a:rPr>
              <a:t>الزام برند شخصی</a:t>
            </a:r>
            <a:endParaRPr lang="en-US" dirty="0">
              <a:cs typeface="B Nazanin" pitchFamily="2" charset="-78"/>
            </a:endParaRPr>
          </a:p>
        </p:txBody>
      </p:sp>
      <p:sp>
        <p:nvSpPr>
          <p:cNvPr id="3" name="Content Placeholder 2"/>
          <p:cNvSpPr>
            <a:spLocks noGrp="1"/>
          </p:cNvSpPr>
          <p:nvPr>
            <p:ph idx="1"/>
          </p:nvPr>
        </p:nvSpPr>
        <p:spPr/>
        <p:txBody>
          <a:bodyPr>
            <a:normAutofit/>
          </a:bodyPr>
          <a:lstStyle/>
          <a:p>
            <a:pPr marL="0" indent="0" algn="just" rtl="1">
              <a:buNone/>
            </a:pPr>
            <a:r>
              <a:rPr lang="ar-SA" dirty="0">
                <a:cs typeface="B Nazanin" pitchFamily="2" charset="-78"/>
              </a:rPr>
              <a:t>برند شخصی مبتنی بر شایستگی های</a:t>
            </a:r>
            <a:r>
              <a:rPr lang="en-US" dirty="0">
                <a:cs typeface="B Nazanin" pitchFamily="2" charset="-78"/>
              </a:rPr>
              <a:t>  </a:t>
            </a:r>
            <a:r>
              <a:rPr lang="ar-SA" dirty="0">
                <a:cs typeface="B Nazanin" pitchFamily="2" charset="-78"/>
              </a:rPr>
              <a:t>فردی </a:t>
            </a:r>
            <a:r>
              <a:rPr lang="ar-SA" dirty="0" smtClean="0">
                <a:cs typeface="B Nazanin" pitchFamily="2" charset="-78"/>
              </a:rPr>
              <a:t>است</a:t>
            </a:r>
            <a:r>
              <a:rPr lang="fa-IR" dirty="0" smtClean="0">
                <a:cs typeface="B Nazanin" pitchFamily="2" charset="-78"/>
              </a:rPr>
              <a:t>.</a:t>
            </a:r>
            <a:r>
              <a:rPr lang="en-US" dirty="0" smtClean="0">
                <a:cs typeface="B Nazanin" pitchFamily="2" charset="-78"/>
              </a:rPr>
              <a:t> </a:t>
            </a:r>
            <a:r>
              <a:rPr lang="ar-SA" dirty="0">
                <a:cs typeface="B Nazanin" pitchFamily="2" charset="-78"/>
              </a:rPr>
              <a:t>افراد برای داشتن برند شخصی باید ویژگی های مختلفی را از طریق کسب </a:t>
            </a:r>
            <a:r>
              <a:rPr lang="ar-SA" dirty="0" smtClean="0">
                <a:cs typeface="B Nazanin" pitchFamily="2" charset="-78"/>
              </a:rPr>
              <a:t>دانش،</a:t>
            </a:r>
            <a:r>
              <a:rPr lang="fa-IR" dirty="0" smtClean="0">
                <a:cs typeface="B Nazanin" pitchFamily="2" charset="-78"/>
              </a:rPr>
              <a:t> </a:t>
            </a:r>
            <a:r>
              <a:rPr lang="ar-SA" dirty="0" smtClean="0">
                <a:cs typeface="B Nazanin" pitchFamily="2" charset="-78"/>
              </a:rPr>
              <a:t>مهارت </a:t>
            </a:r>
            <a:r>
              <a:rPr lang="ar-SA" dirty="0">
                <a:cs typeface="B Nazanin" pitchFamily="2" charset="-78"/>
              </a:rPr>
              <a:t>و تجربه بیاموزند و آنها را به کار بگیرند</a:t>
            </a:r>
            <a:r>
              <a:rPr lang="en-US" dirty="0" smtClean="0">
                <a:cs typeface="B Nazanin" pitchFamily="2" charset="-78"/>
              </a:rPr>
              <a:t>.</a:t>
            </a:r>
            <a:r>
              <a:rPr lang="fa-IR" dirty="0" smtClean="0">
                <a:cs typeface="B Nazanin" pitchFamily="2" charset="-78"/>
              </a:rPr>
              <a:t> </a:t>
            </a:r>
            <a:r>
              <a:rPr lang="ar-SA" dirty="0" smtClean="0">
                <a:cs typeface="B Nazanin" pitchFamily="2" charset="-78"/>
              </a:rPr>
              <a:t>بدون </a:t>
            </a:r>
            <a:r>
              <a:rPr lang="ar-SA" dirty="0">
                <a:cs typeface="B Nazanin" pitchFamily="2" charset="-78"/>
              </a:rPr>
              <a:t>مهارت های حرفه ای انسانی و ادراکی افراد نمی توانند حوزه برند شخصی را توسعه </a:t>
            </a:r>
            <a:r>
              <a:rPr lang="ar-SA" dirty="0" smtClean="0">
                <a:cs typeface="B Nazanin" pitchFamily="2" charset="-78"/>
              </a:rPr>
              <a:t>بخشند</a:t>
            </a:r>
            <a:r>
              <a:rPr lang="fa-IR" dirty="0" smtClean="0">
                <a:cs typeface="B Nazanin" pitchFamily="2" charset="-78"/>
              </a:rPr>
              <a:t>.</a:t>
            </a:r>
          </a:p>
        </p:txBody>
      </p:sp>
    </p:spTree>
    <p:extLst>
      <p:ext uri="{BB962C8B-B14F-4D97-AF65-F5344CB8AC3E}">
        <p14:creationId xmlns:p14="http://schemas.microsoft.com/office/powerpoint/2010/main" val="3421111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شخصیت برند</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just" rtl="1"/>
            <a:r>
              <a:rPr lang="ar-SA" dirty="0" smtClean="0">
                <a:cs typeface="B Nazanin" pitchFamily="2" charset="-78"/>
              </a:rPr>
              <a:t>جستجو </a:t>
            </a:r>
            <a:r>
              <a:rPr lang="ar-SA" dirty="0">
                <a:cs typeface="B Nazanin" pitchFamily="2" charset="-78"/>
              </a:rPr>
              <a:t>و تحقیق در مفهوم شخصیت </a:t>
            </a:r>
            <a:r>
              <a:rPr lang="ar-SA" dirty="0" smtClean="0">
                <a:cs typeface="B Nazanin" pitchFamily="2" charset="-78"/>
              </a:rPr>
              <a:t>برند</a:t>
            </a:r>
            <a:r>
              <a:rPr lang="fa-IR" dirty="0" smtClean="0">
                <a:cs typeface="B Nazanin" pitchFamily="2" charset="-78"/>
              </a:rPr>
              <a:t>، </a:t>
            </a:r>
            <a:r>
              <a:rPr lang="ar-SA" dirty="0" smtClean="0">
                <a:cs typeface="B Nazanin" pitchFamily="2" charset="-78"/>
              </a:rPr>
              <a:t>ریشه </a:t>
            </a:r>
            <a:r>
              <a:rPr lang="ar-SA" dirty="0">
                <a:cs typeface="B Nazanin" pitchFamily="2" charset="-78"/>
              </a:rPr>
              <a:t>در روانشناسی شخصیت </a:t>
            </a:r>
            <a:r>
              <a:rPr lang="ar-SA" dirty="0" smtClean="0">
                <a:cs typeface="B Nazanin" pitchFamily="2" charset="-78"/>
              </a:rPr>
              <a:t>دارد</a:t>
            </a:r>
            <a:r>
              <a:rPr lang="fa-IR" dirty="0" smtClean="0">
                <a:cs typeface="B Nazanin" pitchFamily="2" charset="-78"/>
              </a:rPr>
              <a:t>.</a:t>
            </a:r>
            <a:r>
              <a:rPr lang="ar-SA" dirty="0" smtClean="0">
                <a:cs typeface="B Nazanin" pitchFamily="2" charset="-78"/>
              </a:rPr>
              <a:t> </a:t>
            </a:r>
            <a:endParaRPr lang="fa-IR" dirty="0">
              <a:cs typeface="B Nazanin" pitchFamily="2" charset="-78"/>
            </a:endParaRPr>
          </a:p>
          <a:p>
            <a:pPr algn="just" rtl="1"/>
            <a:r>
              <a:rPr lang="ar-SA" dirty="0" smtClean="0">
                <a:cs typeface="B Nazanin" pitchFamily="2" charset="-78"/>
              </a:rPr>
              <a:t>می </a:t>
            </a:r>
            <a:r>
              <a:rPr lang="ar-SA" dirty="0">
                <a:cs typeface="B Nazanin" pitchFamily="2" charset="-78"/>
              </a:rPr>
              <a:t>توان به عنوان مجموعه ای از خصوصیات انسانی که با برند همراه می شود، از آن یاد </a:t>
            </a:r>
            <a:r>
              <a:rPr lang="ar-SA" dirty="0" smtClean="0">
                <a:cs typeface="B Nazanin" pitchFamily="2" charset="-78"/>
              </a:rPr>
              <a:t>کرد</a:t>
            </a:r>
            <a:r>
              <a:rPr lang="fa-IR" dirty="0" smtClean="0">
                <a:cs typeface="B Nazanin" pitchFamily="2" charset="-78"/>
              </a:rPr>
              <a:t>.</a:t>
            </a:r>
          </a:p>
          <a:p>
            <a:pPr algn="just" rtl="1"/>
            <a:r>
              <a:rPr lang="ar-SA" dirty="0" smtClean="0">
                <a:cs typeface="B Nazanin" pitchFamily="2" charset="-78"/>
              </a:rPr>
              <a:t>شخصیت </a:t>
            </a:r>
            <a:r>
              <a:rPr lang="ar-SA" dirty="0">
                <a:cs typeface="B Nazanin" pitchFamily="2" charset="-78"/>
              </a:rPr>
              <a:t>برند </a:t>
            </a:r>
            <a:r>
              <a:rPr lang="ar-SA" dirty="0" smtClean="0">
                <a:cs typeface="B Nazanin" pitchFamily="2" charset="-78"/>
              </a:rPr>
              <a:t>هسته </a:t>
            </a:r>
            <a:r>
              <a:rPr lang="ar-SA" dirty="0">
                <a:cs typeface="B Nazanin" pitchFamily="2" charset="-78"/>
              </a:rPr>
              <a:t>مرکزی و </a:t>
            </a:r>
            <a:r>
              <a:rPr lang="ar-SA" dirty="0" smtClean="0">
                <a:cs typeface="B Nazanin" pitchFamily="2" charset="-78"/>
              </a:rPr>
              <a:t>نزدیک‌ترین متغیر</a:t>
            </a:r>
            <a:r>
              <a:rPr lang="fa-IR" dirty="0" smtClean="0">
                <a:cs typeface="B Nazanin" pitchFamily="2" charset="-78"/>
              </a:rPr>
              <a:t> </a:t>
            </a:r>
            <a:r>
              <a:rPr lang="ar-SA" dirty="0" smtClean="0">
                <a:cs typeface="B Nazanin" pitchFamily="2" charset="-78"/>
              </a:rPr>
              <a:t>در</a:t>
            </a:r>
            <a:r>
              <a:rPr lang="fa-IR" dirty="0" smtClean="0">
                <a:cs typeface="B Nazanin" pitchFamily="2" charset="-78"/>
              </a:rPr>
              <a:t> </a:t>
            </a:r>
            <a:r>
              <a:rPr lang="ar-SA" dirty="0" smtClean="0">
                <a:cs typeface="B Nazanin" pitchFamily="2" charset="-78"/>
              </a:rPr>
              <a:t>تصمیم‌گیری </a:t>
            </a:r>
            <a:r>
              <a:rPr lang="ar-SA" dirty="0">
                <a:cs typeface="B Nazanin" pitchFamily="2" charset="-78"/>
              </a:rPr>
              <a:t>مشتری در هنگام خرید </a:t>
            </a:r>
            <a:r>
              <a:rPr lang="fa-IR" dirty="0" smtClean="0">
                <a:cs typeface="B Nazanin" pitchFamily="2" charset="-78"/>
              </a:rPr>
              <a:t>است.</a:t>
            </a:r>
          </a:p>
          <a:p>
            <a:pPr algn="just" rtl="1"/>
            <a:r>
              <a:rPr lang="en-US" dirty="0" smtClean="0">
                <a:cs typeface="B Nazanin" pitchFamily="2" charset="-78"/>
              </a:rPr>
              <a:t> </a:t>
            </a:r>
            <a:r>
              <a:rPr lang="ar-SA" dirty="0">
                <a:cs typeface="B Nazanin" pitchFamily="2" charset="-78"/>
              </a:rPr>
              <a:t>شخصيت برند مجموعه هاي از ويژگي هاي انساني است كه به گونه اي با </a:t>
            </a:r>
            <a:r>
              <a:rPr lang="fa-IR" dirty="0" smtClean="0">
                <a:cs typeface="B Nazanin" pitchFamily="2" charset="-78"/>
              </a:rPr>
              <a:t>برند </a:t>
            </a:r>
            <a:r>
              <a:rPr lang="ar-SA" dirty="0" smtClean="0">
                <a:cs typeface="B Nazanin" pitchFamily="2" charset="-78"/>
              </a:rPr>
              <a:t>مرتبط </a:t>
            </a:r>
            <a:r>
              <a:rPr lang="ar-SA" dirty="0">
                <a:cs typeface="B Nazanin" pitchFamily="2" charset="-78"/>
              </a:rPr>
              <a:t>می </a:t>
            </a:r>
            <a:r>
              <a:rPr lang="ar-SA" dirty="0" smtClean="0">
                <a:cs typeface="B Nazanin" pitchFamily="2" charset="-78"/>
              </a:rPr>
              <a:t>شود</a:t>
            </a:r>
            <a:r>
              <a:rPr lang="fa-IR" dirty="0" smtClean="0">
                <a:cs typeface="B Nazanin" pitchFamily="2" charset="-78"/>
              </a:rPr>
              <a:t>.</a:t>
            </a:r>
            <a:r>
              <a:rPr lang="ar-SA" dirty="0" smtClean="0">
                <a:cs typeface="B Nazanin" pitchFamily="2" charset="-78"/>
              </a:rPr>
              <a:t> </a:t>
            </a:r>
            <a:endParaRPr lang="en-US" dirty="0">
              <a:cs typeface="B Nazanin" pitchFamily="2" charset="-78"/>
            </a:endParaRPr>
          </a:p>
          <a:p>
            <a:pPr algn="just" rtl="1"/>
            <a:endParaRPr lang="en-US" dirty="0">
              <a:cs typeface="B Nazanin" pitchFamily="2" charset="-78"/>
            </a:endParaRPr>
          </a:p>
        </p:txBody>
      </p:sp>
    </p:spTree>
    <p:extLst>
      <p:ext uri="{BB962C8B-B14F-4D97-AF65-F5344CB8AC3E}">
        <p14:creationId xmlns:p14="http://schemas.microsoft.com/office/powerpoint/2010/main" val="815753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00" t="25000" r="18394" b="18470"/>
          <a:stretch/>
        </p:blipFill>
        <p:spPr bwMode="auto">
          <a:xfrm>
            <a:off x="533400" y="1447800"/>
            <a:ext cx="8106770" cy="413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837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مزایای برندسازی شخصی</a:t>
            </a:r>
            <a:endParaRPr lang="en-US" dirty="0">
              <a:cs typeface="B Nazanin" pitchFamily="2" charset="-78"/>
            </a:endParaRPr>
          </a:p>
        </p:txBody>
      </p:sp>
      <p:sp>
        <p:nvSpPr>
          <p:cNvPr id="3" name="Content Placeholder 2"/>
          <p:cNvSpPr>
            <a:spLocks noGrp="1"/>
          </p:cNvSpPr>
          <p:nvPr>
            <p:ph idx="1"/>
          </p:nvPr>
        </p:nvSpPr>
        <p:spPr/>
        <p:txBody>
          <a:bodyPr>
            <a:normAutofit/>
          </a:bodyPr>
          <a:lstStyle/>
          <a:p>
            <a:pPr marL="0" indent="0" algn="r" rtl="1">
              <a:buNone/>
            </a:pPr>
            <a:r>
              <a:rPr lang="fa-IR" dirty="0">
                <a:cs typeface="B Nazanin" pitchFamily="2" charset="-78"/>
              </a:rPr>
              <a:t>زندگی هدفمند</a:t>
            </a:r>
            <a:br>
              <a:rPr lang="fa-IR" dirty="0">
                <a:cs typeface="B Nazanin" pitchFamily="2" charset="-78"/>
              </a:rPr>
            </a:br>
            <a:r>
              <a:rPr lang="fa-IR" dirty="0" smtClean="0">
                <a:cs typeface="B Nazanin" pitchFamily="2" charset="-78"/>
              </a:rPr>
              <a:t>جلب </a:t>
            </a:r>
            <a:r>
              <a:rPr lang="fa-IR" dirty="0">
                <a:cs typeface="B Nazanin" pitchFamily="2" charset="-78"/>
              </a:rPr>
              <a:t>توجه </a:t>
            </a:r>
            <a:r>
              <a:rPr lang="fa-IR" dirty="0" smtClean="0">
                <a:cs typeface="B Nazanin" pitchFamily="2" charset="-78"/>
              </a:rPr>
              <a:t>مخاطب</a:t>
            </a:r>
            <a:r>
              <a:rPr lang="fa-IR" dirty="0">
                <a:cs typeface="B Nazanin" pitchFamily="2" charset="-78"/>
              </a:rPr>
              <a:t/>
            </a:r>
            <a:br>
              <a:rPr lang="fa-IR" dirty="0">
                <a:cs typeface="B Nazanin" pitchFamily="2" charset="-78"/>
              </a:rPr>
            </a:br>
            <a:r>
              <a:rPr lang="fa-IR" dirty="0">
                <a:cs typeface="B Nazanin" pitchFamily="2" charset="-78"/>
              </a:rPr>
              <a:t>مزایای موقعیت خاص </a:t>
            </a:r>
            <a:r>
              <a:rPr lang="fa-IR" dirty="0" smtClean="0">
                <a:cs typeface="B Nazanin" pitchFamily="2" charset="-78"/>
              </a:rPr>
              <a:t>فردی</a:t>
            </a:r>
          </a:p>
          <a:p>
            <a:pPr marL="0" indent="0" algn="r" rtl="1">
              <a:buNone/>
            </a:pPr>
            <a:r>
              <a:rPr lang="fa-IR" dirty="0" smtClean="0">
                <a:cs typeface="B Nazanin" pitchFamily="2" charset="-78"/>
              </a:rPr>
              <a:t>بهره </a:t>
            </a:r>
            <a:r>
              <a:rPr lang="fa-IR" dirty="0">
                <a:cs typeface="B Nazanin" pitchFamily="2" charset="-78"/>
              </a:rPr>
              <a:t>مندی از جامعه مخاطبین</a:t>
            </a:r>
            <a:br>
              <a:rPr lang="fa-IR" dirty="0">
                <a:cs typeface="B Nazanin" pitchFamily="2" charset="-78"/>
              </a:rPr>
            </a:br>
            <a:r>
              <a:rPr lang="fa-IR" dirty="0" smtClean="0">
                <a:cs typeface="B Nazanin" pitchFamily="2" charset="-78"/>
              </a:rPr>
              <a:t>دیده </a:t>
            </a:r>
            <a:r>
              <a:rPr lang="fa-IR" dirty="0">
                <a:cs typeface="B Nazanin" pitchFamily="2" charset="-78"/>
              </a:rPr>
              <a:t>شدن در سطحی بالاتر</a:t>
            </a:r>
            <a:br>
              <a:rPr lang="fa-IR" dirty="0">
                <a:cs typeface="B Nazanin" pitchFamily="2" charset="-78"/>
              </a:rPr>
            </a:br>
            <a:endParaRPr lang="en-US" dirty="0">
              <a:cs typeface="B Nazanin" pitchFamily="2" charset="-78"/>
            </a:endParaRPr>
          </a:p>
        </p:txBody>
      </p:sp>
    </p:spTree>
    <p:extLst>
      <p:ext uri="{BB962C8B-B14F-4D97-AF65-F5344CB8AC3E}">
        <p14:creationId xmlns:p14="http://schemas.microsoft.com/office/powerpoint/2010/main" val="972632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0"/>
            <a:ext cx="7924800" cy="4524315"/>
          </a:xfrm>
          <a:prstGeom prst="rect">
            <a:avLst/>
          </a:prstGeom>
        </p:spPr>
        <p:txBody>
          <a:bodyPr wrap="square">
            <a:spAutoFit/>
          </a:bodyPr>
          <a:lstStyle/>
          <a:p>
            <a:pPr lvl="0" algn="r" rtl="1"/>
            <a:r>
              <a:rPr lang="fa-IR" b="1" dirty="0" smtClean="0">
                <a:cs typeface="B Nazanin" pitchFamily="2" charset="-78"/>
              </a:rPr>
              <a:t>اشرف رحیمیان</a:t>
            </a:r>
          </a:p>
          <a:p>
            <a:pPr lvl="0" algn="r" rtl="1"/>
            <a:endParaRPr lang="fa-IR" b="1" dirty="0" smtClean="0">
              <a:cs typeface="B Nazanin" pitchFamily="2" charset="-78"/>
            </a:endParaRPr>
          </a:p>
          <a:p>
            <a:pPr lvl="0" algn="r" rtl="1"/>
            <a:r>
              <a:rPr lang="ar-SA" dirty="0" smtClean="0">
                <a:cs typeface="B Nazanin" pitchFamily="2" charset="-78"/>
              </a:rPr>
              <a:t>دكتري </a:t>
            </a:r>
            <a:r>
              <a:rPr lang="ar-SA" b="1" dirty="0">
                <a:cs typeface="B Nazanin" pitchFamily="2" charset="-78"/>
              </a:rPr>
              <a:t>مديريت سياستگذاري در بخش عمومي دانشگاه تهران</a:t>
            </a:r>
            <a:r>
              <a:rPr lang="fa-IR" dirty="0">
                <a:cs typeface="B Nazanin" pitchFamily="2" charset="-78"/>
              </a:rPr>
              <a:t>، عنوان رساله "طراحي مدل فرايندي برندسازي شهري براي کلان­شهرهاي ايران"</a:t>
            </a:r>
            <a:r>
              <a:rPr lang="ar-SA" dirty="0" smtClean="0">
                <a:cs typeface="B Nazanin" pitchFamily="2" charset="-78"/>
              </a:rPr>
              <a:t>؛</a:t>
            </a:r>
            <a:endParaRPr lang="en-US" dirty="0">
              <a:cs typeface="B Nazanin" pitchFamily="2" charset="-78"/>
            </a:endParaRPr>
          </a:p>
          <a:p>
            <a:pPr lvl="0" algn="r" rtl="1"/>
            <a:r>
              <a:rPr lang="ar-SA" dirty="0">
                <a:cs typeface="B Nazanin" pitchFamily="2" charset="-78"/>
              </a:rPr>
              <a:t>كارشناسي ارشد </a:t>
            </a:r>
            <a:r>
              <a:rPr lang="ar-SA" b="1" dirty="0">
                <a:cs typeface="B Nazanin" pitchFamily="2" charset="-78"/>
              </a:rPr>
              <a:t>مديريت شهري دانشگاه </a:t>
            </a:r>
            <a:r>
              <a:rPr lang="ar-SA" b="1" dirty="0" smtClean="0">
                <a:cs typeface="B Nazanin" pitchFamily="2" charset="-78"/>
              </a:rPr>
              <a:t>تهران</a:t>
            </a:r>
            <a:r>
              <a:rPr lang="ar-SA" dirty="0" smtClean="0">
                <a:cs typeface="B Nazanin" pitchFamily="2" charset="-78"/>
              </a:rPr>
              <a:t>، </a:t>
            </a:r>
            <a:r>
              <a:rPr lang="ar-SA" dirty="0">
                <a:cs typeface="B Nazanin" pitchFamily="2" charset="-78"/>
              </a:rPr>
              <a:t>عنوان پايان­نامه "طراحي مدلي براي توانمندسازي شهروندان</a:t>
            </a:r>
            <a:r>
              <a:rPr lang="ar-SA" dirty="0" smtClean="0">
                <a:cs typeface="B Nazanin" pitchFamily="2" charset="-78"/>
              </a:rPr>
              <a:t>"؛</a:t>
            </a:r>
            <a:endParaRPr lang="en-US" dirty="0">
              <a:cs typeface="B Nazanin" pitchFamily="2" charset="-78"/>
            </a:endParaRPr>
          </a:p>
          <a:p>
            <a:pPr lvl="0" algn="r" rtl="1"/>
            <a:r>
              <a:rPr lang="ar-SA" dirty="0">
                <a:cs typeface="B Nazanin" pitchFamily="2" charset="-78"/>
              </a:rPr>
              <a:t>كارشناسي </a:t>
            </a:r>
            <a:r>
              <a:rPr lang="ar-SA" b="1" dirty="0">
                <a:cs typeface="B Nazanin" pitchFamily="2" charset="-78"/>
              </a:rPr>
              <a:t>مهندسي صنايع برنامه­ريزي و تحليل سيستم­ها از دانشگاه علم و صنعت </a:t>
            </a:r>
            <a:r>
              <a:rPr lang="ar-SA" b="1" dirty="0" smtClean="0">
                <a:cs typeface="B Nazanin" pitchFamily="2" charset="-78"/>
              </a:rPr>
              <a:t>ايران</a:t>
            </a:r>
            <a:r>
              <a:rPr lang="ar-SA" dirty="0" smtClean="0">
                <a:cs typeface="B Nazanin" pitchFamily="2" charset="-78"/>
              </a:rPr>
              <a:t>؛ </a:t>
            </a:r>
            <a:r>
              <a:rPr lang="ar-SA" dirty="0">
                <a:cs typeface="B Nazanin" pitchFamily="2" charset="-78"/>
              </a:rPr>
              <a:t>عنوان پايان­نامه "تحليل و طراحي سيستم تکميل­کاري در شرکت ساپکو</a:t>
            </a:r>
            <a:r>
              <a:rPr lang="ar-SA" dirty="0" smtClean="0">
                <a:cs typeface="B Nazanin" pitchFamily="2" charset="-78"/>
              </a:rPr>
              <a:t>"؛</a:t>
            </a:r>
            <a:endParaRPr lang="en-US" dirty="0">
              <a:cs typeface="B Nazanin" pitchFamily="2" charset="-78"/>
            </a:endParaRPr>
          </a:p>
          <a:p>
            <a:pPr lvl="0" algn="r" rtl="1"/>
            <a:r>
              <a:rPr lang="ar-SA" dirty="0">
                <a:cs typeface="B Nazanin" pitchFamily="2" charset="-78"/>
              </a:rPr>
              <a:t>سپري نمودن دوره </a:t>
            </a:r>
            <a:r>
              <a:rPr lang="ar-SA" b="1" dirty="0">
                <a:cs typeface="B Nazanin" pitchFamily="2" charset="-78"/>
              </a:rPr>
              <a:t>مديريت اجرايي در سازمان مديريت صنعتي</a:t>
            </a:r>
            <a:r>
              <a:rPr lang="ar-SA" dirty="0" smtClean="0">
                <a:cs typeface="B Nazanin" pitchFamily="2" charset="-78"/>
              </a:rPr>
              <a:t>.</a:t>
            </a:r>
            <a:endParaRPr lang="fa-IR" dirty="0" smtClean="0">
              <a:cs typeface="B Nazanin" pitchFamily="2" charset="-78"/>
            </a:endParaRPr>
          </a:p>
          <a:p>
            <a:pPr lvl="0" algn="r" rtl="1"/>
            <a:r>
              <a:rPr lang="fa-IR" dirty="0" smtClean="0">
                <a:cs typeface="B Nazanin" pitchFamily="2" charset="-78"/>
              </a:rPr>
              <a:t>برگزیده </a:t>
            </a:r>
            <a:r>
              <a:rPr lang="fa-IR" b="1" dirty="0" smtClean="0">
                <a:cs typeface="B Nazanin" pitchFamily="2" charset="-78"/>
              </a:rPr>
              <a:t>بیست </a:t>
            </a:r>
            <a:r>
              <a:rPr lang="fa-IR" b="1" dirty="0">
                <a:cs typeface="B Nazanin" pitchFamily="2" charset="-78"/>
              </a:rPr>
              <a:t>و ششمین جایزه کتاب فصل</a:t>
            </a:r>
            <a:r>
              <a:rPr lang="fa-IR" dirty="0">
                <a:cs typeface="B Nazanin" pitchFamily="2" charset="-78"/>
              </a:rPr>
              <a:t>، تابستان 1392؛</a:t>
            </a:r>
            <a:endParaRPr lang="en-US" dirty="0">
              <a:cs typeface="B Nazanin" pitchFamily="2" charset="-78"/>
            </a:endParaRPr>
          </a:p>
          <a:p>
            <a:pPr lvl="0" algn="r" rtl="1"/>
            <a:r>
              <a:rPr lang="fa-IR" b="1" dirty="0">
                <a:cs typeface="B Nazanin" pitchFamily="2" charset="-78"/>
              </a:rPr>
              <a:t>نفر برتر</a:t>
            </a:r>
            <a:r>
              <a:rPr lang="fa-IR" dirty="0">
                <a:cs typeface="B Nazanin" pitchFamily="2" charset="-78"/>
              </a:rPr>
              <a:t> در کانون توسعه معاونین شهرداری تهران، 1392؛</a:t>
            </a:r>
            <a:endParaRPr lang="en-US" dirty="0">
              <a:cs typeface="B Nazanin" pitchFamily="2" charset="-78"/>
            </a:endParaRPr>
          </a:p>
          <a:p>
            <a:pPr lvl="0" algn="r" rtl="1"/>
            <a:r>
              <a:rPr lang="fa-IR" b="1" dirty="0">
                <a:cs typeface="B Nazanin" pitchFamily="2" charset="-78"/>
              </a:rPr>
              <a:t>برگزیده جشنواره پژوهش و نوآوري در حوزه مديريت شهري، شهرداري تهران</a:t>
            </a:r>
            <a:r>
              <a:rPr lang="fa-IR" dirty="0">
                <a:cs typeface="B Nazanin" pitchFamily="2" charset="-78"/>
              </a:rPr>
              <a:t>، بخش مقالات، 1390؛</a:t>
            </a:r>
            <a:endParaRPr lang="en-US" dirty="0">
              <a:cs typeface="B Nazanin" pitchFamily="2" charset="-78"/>
            </a:endParaRPr>
          </a:p>
          <a:p>
            <a:pPr lvl="0" algn="r" rtl="1"/>
            <a:r>
              <a:rPr lang="fa-IR" b="1" dirty="0">
                <a:cs typeface="B Nazanin" pitchFamily="2" charset="-78"/>
              </a:rPr>
              <a:t>برگزيده جشنواره پايان­نامه­هاي برتر شهري</a:t>
            </a:r>
            <a:r>
              <a:rPr lang="fa-IR" dirty="0">
                <a:cs typeface="B Nazanin" pitchFamily="2" charset="-78"/>
              </a:rPr>
              <a:t> با عنوان پايان­نامه "طراحي مدلي براي توانمندسازي شهروندان"، 1386</a:t>
            </a:r>
            <a:r>
              <a:rPr lang="fa-IR" dirty="0" smtClean="0">
                <a:cs typeface="B Nazanin" pitchFamily="2" charset="-78"/>
              </a:rPr>
              <a:t>؛</a:t>
            </a:r>
          </a:p>
          <a:p>
            <a:pPr lvl="0" algn="r" rtl="1"/>
            <a:r>
              <a:rPr lang="fa-IR" dirty="0" smtClean="0">
                <a:cs typeface="B Nazanin" pitchFamily="2" charset="-78"/>
              </a:rPr>
              <a:t>ترجمه دو کتاب، تالیف کتاب برندسازی شهری در ایران و بیش از بیست مقاله</a:t>
            </a:r>
            <a:endParaRPr lang="en-US" dirty="0">
              <a:cs typeface="B Nazanin" pitchFamily="2" charset="-78"/>
            </a:endParaRPr>
          </a:p>
          <a:p>
            <a:pPr lvl="0" algn="r" rtl="1"/>
            <a:endParaRPr lang="en-US" dirty="0">
              <a:cs typeface="B Nazanin" pitchFamily="2" charset="-78"/>
            </a:endParaRPr>
          </a:p>
        </p:txBody>
      </p:sp>
      <p:pic>
        <p:nvPicPr>
          <p:cNvPr id="1026" name="Picture 2" descr="02_Mrs-Rahimi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33400"/>
            <a:ext cx="137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64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smtClean="0">
                <a:cs typeface="B Nazanin" pitchFamily="2" charset="-78"/>
              </a:rPr>
              <a:t>چرا برند شخصی از برند شرکتی قوی تر است؟</a:t>
            </a:r>
            <a:endParaRPr lang="en-US" sz="3200" dirty="0">
              <a:cs typeface="B Nazanin" pitchFamily="2" charset="-78"/>
            </a:endParaRPr>
          </a:p>
        </p:txBody>
      </p:sp>
      <p:sp>
        <p:nvSpPr>
          <p:cNvPr id="3" name="Content Placeholder 2"/>
          <p:cNvSpPr>
            <a:spLocks noGrp="1"/>
          </p:cNvSpPr>
          <p:nvPr>
            <p:ph idx="1"/>
          </p:nvPr>
        </p:nvSpPr>
        <p:spPr/>
        <p:txBody>
          <a:bodyPr>
            <a:normAutofit/>
          </a:bodyPr>
          <a:lstStyle/>
          <a:p>
            <a:pPr marL="0" indent="0" algn="r" rtl="1">
              <a:buNone/>
            </a:pPr>
            <a:r>
              <a:rPr lang="en-US" dirty="0" smtClean="0">
                <a:cs typeface="B Nazanin" pitchFamily="2" charset="-78"/>
              </a:rPr>
              <a:t>•</a:t>
            </a:r>
            <a:r>
              <a:rPr lang="fa-IR" dirty="0" smtClean="0">
                <a:cs typeface="B Nazanin" pitchFamily="2" charset="-78"/>
              </a:rPr>
              <a:t> </a:t>
            </a:r>
            <a:r>
              <a:rPr lang="fa-IR" dirty="0" smtClean="0">
                <a:cs typeface="B Nazanin" pitchFamily="2" charset="-78"/>
              </a:rPr>
              <a:t> ما به افراد </a:t>
            </a:r>
            <a:r>
              <a:rPr lang="fa-IR" dirty="0">
                <a:cs typeface="B Nazanin" pitchFamily="2" charset="-78"/>
              </a:rPr>
              <a:t>بیش از شرکت </a:t>
            </a:r>
            <a:r>
              <a:rPr lang="fa-IR" dirty="0" smtClean="0">
                <a:cs typeface="B Nazanin" pitchFamily="2" charset="-78"/>
              </a:rPr>
              <a:t>ها اعتماد می کنیم.</a:t>
            </a:r>
            <a:endParaRPr lang="fa-IR" dirty="0">
              <a:cs typeface="B Nazanin" pitchFamily="2" charset="-78"/>
            </a:endParaRPr>
          </a:p>
          <a:p>
            <a:pPr marL="0" indent="0" algn="r" rtl="1">
              <a:buNone/>
            </a:pPr>
            <a:r>
              <a:rPr lang="fa-IR" dirty="0">
                <a:cs typeface="B Nazanin" pitchFamily="2" charset="-78"/>
              </a:rPr>
              <a:t>• </a:t>
            </a:r>
            <a:r>
              <a:rPr lang="fa-IR" dirty="0" smtClean="0">
                <a:cs typeface="B Nazanin" pitchFamily="2" charset="-78"/>
              </a:rPr>
              <a:t>افراد چیز بیشتری </a:t>
            </a:r>
            <a:r>
              <a:rPr lang="fa-IR" dirty="0">
                <a:cs typeface="B Nazanin" pitchFamily="2" charset="-78"/>
              </a:rPr>
              <a:t>برای از دست دادن </a:t>
            </a:r>
            <a:r>
              <a:rPr lang="fa-IR" dirty="0" smtClean="0">
                <a:cs typeface="B Nazanin" pitchFamily="2" charset="-78"/>
              </a:rPr>
              <a:t>تا شرکت ها!</a:t>
            </a:r>
            <a:endParaRPr lang="fa-IR" dirty="0">
              <a:cs typeface="B Nazanin" pitchFamily="2" charset="-78"/>
            </a:endParaRPr>
          </a:p>
          <a:p>
            <a:pPr marL="0" indent="0" algn="r" rtl="1">
              <a:buNone/>
            </a:pPr>
            <a:r>
              <a:rPr lang="fa-IR" dirty="0">
                <a:cs typeface="B Nazanin" pitchFamily="2" charset="-78"/>
              </a:rPr>
              <a:t>• </a:t>
            </a:r>
            <a:r>
              <a:rPr lang="fa-IR" dirty="0" smtClean="0">
                <a:cs typeface="B Nazanin" pitchFamily="2" charset="-78"/>
              </a:rPr>
              <a:t>افراد بیش </a:t>
            </a:r>
            <a:r>
              <a:rPr lang="fa-IR" dirty="0">
                <a:cs typeface="B Nazanin" pitchFamily="2" charset="-78"/>
              </a:rPr>
              <a:t>از شرکت </a:t>
            </a:r>
            <a:r>
              <a:rPr lang="fa-IR" dirty="0" smtClean="0">
                <a:cs typeface="B Nazanin" pitchFamily="2" charset="-78"/>
              </a:rPr>
              <a:t>ها پاسخگو </a:t>
            </a:r>
            <a:r>
              <a:rPr lang="fa-IR" dirty="0">
                <a:cs typeface="B Nazanin" pitchFamily="2" charset="-78"/>
              </a:rPr>
              <a:t>هستند.</a:t>
            </a:r>
          </a:p>
          <a:p>
            <a:pPr marL="0" indent="0" algn="r" rtl="1">
              <a:buNone/>
            </a:pPr>
            <a:r>
              <a:rPr lang="fa-IR" dirty="0">
                <a:cs typeface="B Nazanin" pitchFamily="2" charset="-78"/>
              </a:rPr>
              <a:t>• </a:t>
            </a:r>
            <a:r>
              <a:rPr lang="fa-IR" dirty="0" smtClean="0">
                <a:cs typeface="B Nazanin" pitchFamily="2" charset="-78"/>
              </a:rPr>
              <a:t>افراد بیش از </a:t>
            </a:r>
            <a:r>
              <a:rPr lang="fa-IR" dirty="0">
                <a:cs typeface="B Nazanin" pitchFamily="2" charset="-78"/>
              </a:rPr>
              <a:t>شرکت </a:t>
            </a:r>
            <a:r>
              <a:rPr lang="fa-IR" dirty="0" smtClean="0">
                <a:cs typeface="B Nazanin" pitchFamily="2" charset="-78"/>
              </a:rPr>
              <a:t>ها توجه (مراقبت) می کنند.</a:t>
            </a:r>
            <a:endParaRPr lang="en-US" dirty="0">
              <a:cs typeface="B Nazanin" pitchFamily="2" charset="-78"/>
            </a:endParaRPr>
          </a:p>
        </p:txBody>
      </p:sp>
    </p:spTree>
    <p:extLst>
      <p:ext uri="{BB962C8B-B14F-4D97-AF65-F5344CB8AC3E}">
        <p14:creationId xmlns:p14="http://schemas.microsoft.com/office/powerpoint/2010/main" val="2429734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Visibility is More Important than Ability</a:t>
            </a:r>
            <a:br>
              <a:rPr lang="en-US" sz="3600" b="1" dirty="0" smtClean="0"/>
            </a:br>
            <a:endParaRPr lang="en-US" sz="3600" dirty="0"/>
          </a:p>
        </p:txBody>
      </p:sp>
      <p:sp>
        <p:nvSpPr>
          <p:cNvPr id="3" name="Content Placeholder 2"/>
          <p:cNvSpPr>
            <a:spLocks noGrp="1"/>
          </p:cNvSpPr>
          <p:nvPr>
            <p:ph idx="1"/>
          </p:nvPr>
        </p:nvSpPr>
        <p:spPr/>
        <p:txBody>
          <a:bodyPr/>
          <a:lstStyle/>
          <a:p>
            <a:pPr marL="0" indent="0">
              <a:buNone/>
            </a:pPr>
            <a:r>
              <a:rPr lang="en-US" dirty="0" smtClean="0"/>
              <a:t>What </a:t>
            </a:r>
            <a:r>
              <a:rPr lang="en-US" dirty="0"/>
              <a:t>does this all mean? It means that despite your training, skills, education and</a:t>
            </a:r>
          </a:p>
          <a:p>
            <a:pPr marL="0" indent="0">
              <a:buNone/>
            </a:pPr>
            <a:r>
              <a:rPr lang="en-US" dirty="0"/>
              <a:t>experience, if the right people are not seeing you in the right way, over and over</a:t>
            </a:r>
          </a:p>
          <a:p>
            <a:pPr marL="0" indent="0">
              <a:buNone/>
            </a:pPr>
            <a:r>
              <a:rPr lang="en-US" dirty="0"/>
              <a:t>again, you will lose business to lower-quality competitors who are more visible</a:t>
            </a:r>
          </a:p>
        </p:txBody>
      </p:sp>
    </p:spTree>
    <p:extLst>
      <p:ext uri="{BB962C8B-B14F-4D97-AF65-F5344CB8AC3E}">
        <p14:creationId xmlns:p14="http://schemas.microsoft.com/office/powerpoint/2010/main" val="4207148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3 اقدام برندسازی شخصی</a:t>
            </a:r>
            <a:endParaRPr lang="en-US" dirty="0">
              <a:cs typeface="B Nazanin" pitchFamily="2" charset="-78"/>
            </a:endParaRPr>
          </a:p>
        </p:txBody>
      </p:sp>
      <p:sp>
        <p:nvSpPr>
          <p:cNvPr id="3" name="Content Placeholder 2"/>
          <p:cNvSpPr>
            <a:spLocks noGrp="1"/>
          </p:cNvSpPr>
          <p:nvPr>
            <p:ph idx="1"/>
          </p:nvPr>
        </p:nvSpPr>
        <p:spPr/>
        <p:txBody>
          <a:bodyPr/>
          <a:lstStyle/>
          <a:p>
            <a:pPr algn="r" rtl="1"/>
            <a:r>
              <a:rPr lang="fa-IR" dirty="0" smtClean="0">
                <a:cs typeface="B Nazanin" pitchFamily="2" charset="-78"/>
              </a:rPr>
              <a:t>شما کیستید؟</a:t>
            </a:r>
          </a:p>
          <a:p>
            <a:pPr algn="r" rtl="1"/>
            <a:r>
              <a:rPr lang="fa-IR" dirty="0" smtClean="0">
                <a:cs typeface="B Nazanin" pitchFamily="2" charset="-78"/>
              </a:rPr>
              <a:t>چه می کنید؟</a:t>
            </a:r>
          </a:p>
          <a:p>
            <a:pPr algn="r" rtl="1"/>
            <a:r>
              <a:rPr lang="fa-IR" dirty="0" smtClean="0">
                <a:cs typeface="B Nazanin" pitchFamily="2" charset="-78"/>
              </a:rPr>
              <a:t>چه تمایزی یا چه ارزشی ایجاد می کنید؟</a:t>
            </a:r>
          </a:p>
        </p:txBody>
      </p:sp>
    </p:spTree>
    <p:extLst>
      <p:ext uri="{BB962C8B-B14F-4D97-AF65-F5344CB8AC3E}">
        <p14:creationId xmlns:p14="http://schemas.microsoft.com/office/powerpoint/2010/main" val="3835391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آغاز برندسازی شخصی</a:t>
            </a:r>
            <a:endParaRPr lang="en-US" dirty="0">
              <a:cs typeface="B Nazanin" pitchFamily="2" charset="-78"/>
            </a:endParaRPr>
          </a:p>
        </p:txBody>
      </p:sp>
      <p:sp>
        <p:nvSpPr>
          <p:cNvPr id="3" name="Content Placeholder 2"/>
          <p:cNvSpPr>
            <a:spLocks noGrp="1"/>
          </p:cNvSpPr>
          <p:nvPr>
            <p:ph idx="1"/>
          </p:nvPr>
        </p:nvSpPr>
        <p:spPr/>
        <p:txBody>
          <a:bodyPr/>
          <a:lstStyle/>
          <a:p>
            <a:pPr marL="0" indent="0" algn="just" rtl="1">
              <a:buNone/>
            </a:pPr>
            <a:r>
              <a:rPr lang="ar-SA" dirty="0">
                <a:cs typeface="B Nazanin" pitchFamily="2" charset="-78"/>
              </a:rPr>
              <a:t>برای خلق یک برند شخصی </a:t>
            </a:r>
            <a:r>
              <a:rPr lang="ar-SA" dirty="0" smtClean="0">
                <a:cs typeface="B Nazanin" pitchFamily="2" charset="-78"/>
              </a:rPr>
              <a:t>ب</a:t>
            </a:r>
            <a:r>
              <a:rPr lang="fa-IR" dirty="0" smtClean="0">
                <a:cs typeface="B Nazanin" pitchFamily="2" charset="-78"/>
              </a:rPr>
              <a:t>ه </a:t>
            </a:r>
            <a:r>
              <a:rPr lang="ar-SA" dirty="0" smtClean="0">
                <a:cs typeface="B Nazanin" pitchFamily="2" charset="-78"/>
              </a:rPr>
              <a:t>جای </a:t>
            </a:r>
            <a:r>
              <a:rPr lang="ar-SA" dirty="0">
                <a:cs typeface="B Nazanin" pitchFamily="2" charset="-78"/>
              </a:rPr>
              <a:t>شروع فرآیندهای بازاریابی بعنوان مثال بخش بندی بازار، هدفگذاری، تولید، قیمت گذاری و … </a:t>
            </a:r>
            <a:r>
              <a:rPr lang="ar-SA" dirty="0" smtClean="0">
                <a:cs typeface="B Nazanin" pitchFamily="2" charset="-78"/>
              </a:rPr>
              <a:t>اف</a:t>
            </a:r>
            <a:r>
              <a:rPr lang="fa-IR" dirty="0" smtClean="0">
                <a:cs typeface="B Nazanin" pitchFamily="2" charset="-78"/>
              </a:rPr>
              <a:t>را</a:t>
            </a:r>
            <a:r>
              <a:rPr lang="ar-SA" dirty="0" smtClean="0">
                <a:cs typeface="B Nazanin" pitchFamily="2" charset="-78"/>
              </a:rPr>
              <a:t>د </a:t>
            </a:r>
            <a:r>
              <a:rPr lang="ar-SA" dirty="0">
                <a:cs typeface="B Nazanin" pitchFamily="2" charset="-78"/>
              </a:rPr>
              <a:t>باید با خودشان  آغاز  کنند. در ابتدا فرد باید خود را، آنچه را که برای او اهمیت دارد، و آنچه که او را منحصر به فرد می سازد را تعریف کرده و سپس برند خود را حول آن سری ارزش هایی که تعریف کرده است </a:t>
            </a:r>
            <a:r>
              <a:rPr lang="ar-SA" dirty="0" smtClean="0">
                <a:cs typeface="B Nazanin" pitchFamily="2" charset="-78"/>
              </a:rPr>
              <a:t>بسازد</a:t>
            </a:r>
            <a:r>
              <a:rPr lang="fa-IR" dirty="0" smtClean="0">
                <a:cs typeface="B Nazanin" pitchFamily="2" charset="-78"/>
              </a:rPr>
              <a:t>.</a:t>
            </a:r>
            <a:endParaRPr lang="en-US" dirty="0">
              <a:cs typeface="B Nazanin" pitchFamily="2" charset="-78"/>
            </a:endParaRPr>
          </a:p>
        </p:txBody>
      </p:sp>
    </p:spTree>
    <p:extLst>
      <p:ext uri="{BB962C8B-B14F-4D97-AF65-F5344CB8AC3E}">
        <p14:creationId xmlns:p14="http://schemas.microsoft.com/office/powerpoint/2010/main" val="2720698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p:cNvGraphicFramePr>
          <p:nvPr>
            <p:extLst>
              <p:ext uri="{D42A27DB-BD31-4B8C-83A1-F6EECF244321}">
                <p14:modId xmlns:p14="http://schemas.microsoft.com/office/powerpoint/2010/main" val="3757932525"/>
              </p:ext>
            </p:extLst>
          </p:nvPr>
        </p:nvGraphicFramePr>
        <p:xfrm>
          <a:off x="685800" y="533400"/>
          <a:ext cx="7391400" cy="6038850"/>
        </p:xfrm>
        <a:graphic>
          <a:graphicData uri="http://schemas.openxmlformats.org/presentationml/2006/ole">
            <mc:AlternateContent xmlns:mc="http://schemas.openxmlformats.org/markup-compatibility/2006">
              <mc:Choice xmlns:v="urn:schemas-microsoft-com:vml" Requires="v">
                <p:oleObj spid="_x0000_s1181" name="Picture" r:id="rId3" imgW="0" imgH="0" progId="StaticMetafile">
                  <p:embed/>
                </p:oleObj>
              </mc:Choice>
              <mc:Fallback>
                <p:oleObj name="Picture" r:id="rId3" imgW="0" imgH="0" progId="StaticMetafile">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
                        <a:ext cx="7391400" cy="6038850"/>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4275398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cs typeface="B Nazanin" pitchFamily="2" charset="-78"/>
              </a:rPr>
              <a:t>خلق برند برای کسب و کار</a:t>
            </a:r>
            <a:endParaRPr lang="en-US" dirty="0">
              <a:cs typeface="B Nazanin"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dirty="0" smtClean="0">
                <a:cs typeface="B Nazanin" pitchFamily="2" charset="-78"/>
              </a:rPr>
              <a:t>• </a:t>
            </a:r>
            <a:r>
              <a:rPr lang="fa-IR" dirty="0">
                <a:cs typeface="B Nazanin" pitchFamily="2" charset="-78"/>
              </a:rPr>
              <a:t>آنچه </a:t>
            </a:r>
            <a:r>
              <a:rPr lang="fa-IR" dirty="0" smtClean="0">
                <a:cs typeface="B Nazanin" pitchFamily="2" charset="-78"/>
              </a:rPr>
              <a:t>مشتریان به </a:t>
            </a:r>
            <a:r>
              <a:rPr lang="fa-IR" dirty="0">
                <a:cs typeface="B Nazanin" pitchFamily="2" charset="-78"/>
              </a:rPr>
              <a:t>طور معمول از شما انتظار </a:t>
            </a:r>
            <a:r>
              <a:rPr lang="fa-IR" dirty="0" smtClean="0">
                <a:cs typeface="B Nazanin" pitchFamily="2" charset="-78"/>
              </a:rPr>
              <a:t>دارند بنویسید.</a:t>
            </a:r>
            <a:endParaRPr lang="fa-IR" dirty="0">
              <a:cs typeface="B Nazanin" pitchFamily="2" charset="-78"/>
            </a:endParaRPr>
          </a:p>
          <a:p>
            <a:pPr marL="0" indent="0" algn="just" rtl="1">
              <a:buNone/>
            </a:pPr>
            <a:r>
              <a:rPr lang="fa-IR" dirty="0">
                <a:cs typeface="B Nazanin" pitchFamily="2" charset="-78"/>
              </a:rPr>
              <a:t>• </a:t>
            </a:r>
            <a:r>
              <a:rPr lang="fa-IR" dirty="0" smtClean="0">
                <a:cs typeface="B Nazanin" pitchFamily="2" charset="-78"/>
              </a:rPr>
              <a:t>کارهایی که تا </a:t>
            </a:r>
            <a:r>
              <a:rPr lang="fa-IR" dirty="0">
                <a:cs typeface="B Nazanin" pitchFamily="2" charset="-78"/>
              </a:rPr>
              <a:t>کنون </a:t>
            </a:r>
            <a:r>
              <a:rPr lang="fa-IR" dirty="0" smtClean="0">
                <a:cs typeface="B Nazanin" pitchFamily="2" charset="-78"/>
              </a:rPr>
              <a:t>خوب انجام داده اید یادداشت کنید.</a:t>
            </a:r>
            <a:endParaRPr lang="fa-IR" dirty="0">
              <a:cs typeface="B Nazanin" pitchFamily="2" charset="-78"/>
            </a:endParaRPr>
          </a:p>
          <a:p>
            <a:pPr marL="0" indent="0" algn="just" rtl="1">
              <a:buNone/>
            </a:pPr>
            <a:r>
              <a:rPr lang="fa-IR" dirty="0">
                <a:cs typeface="B Nazanin" pitchFamily="2" charset="-78"/>
              </a:rPr>
              <a:t>• </a:t>
            </a:r>
            <a:r>
              <a:rPr lang="fa-IR" dirty="0" smtClean="0">
                <a:cs typeface="B Nazanin" pitchFamily="2" charset="-78"/>
              </a:rPr>
              <a:t>در </a:t>
            </a:r>
            <a:r>
              <a:rPr lang="fa-IR" dirty="0">
                <a:cs typeface="B Nazanin" pitchFamily="2" charset="-78"/>
              </a:rPr>
              <a:t>مورد جنبه های </a:t>
            </a:r>
            <a:r>
              <a:rPr lang="fa-IR" dirty="0" smtClean="0">
                <a:cs typeface="B Nazanin" pitchFamily="2" charset="-78"/>
              </a:rPr>
              <a:t>شخصیت </a:t>
            </a:r>
            <a:r>
              <a:rPr lang="fa-IR" dirty="0">
                <a:cs typeface="B Nazanin" pitchFamily="2" charset="-78"/>
              </a:rPr>
              <a:t>و </a:t>
            </a:r>
            <a:r>
              <a:rPr lang="fa-IR" dirty="0" smtClean="0">
                <a:cs typeface="B Nazanin" pitchFamily="2" charset="-78"/>
              </a:rPr>
              <a:t>نیز بخش هایی که متناسب با نیاز مشتری ست فکر کنید.</a:t>
            </a:r>
            <a:endParaRPr lang="fa-IR" dirty="0">
              <a:cs typeface="B Nazanin" pitchFamily="2" charset="-78"/>
            </a:endParaRPr>
          </a:p>
          <a:p>
            <a:pPr marL="0" indent="0" algn="just" rtl="1">
              <a:buNone/>
            </a:pPr>
            <a:r>
              <a:rPr lang="fa-IR" dirty="0">
                <a:cs typeface="B Nazanin" pitchFamily="2" charset="-78"/>
              </a:rPr>
              <a:t>• کدام ویژگی </a:t>
            </a:r>
            <a:r>
              <a:rPr lang="fa-IR" dirty="0" smtClean="0">
                <a:cs typeface="B Nazanin" pitchFamily="2" charset="-78"/>
              </a:rPr>
              <a:t>از عوامل موفقیتتان را می توانید به عنوان عامل برند شخصی انتخاب کنید؟</a:t>
            </a:r>
            <a:endParaRPr lang="fa-IR" dirty="0">
              <a:cs typeface="B Nazanin" pitchFamily="2" charset="-78"/>
            </a:endParaRPr>
          </a:p>
          <a:p>
            <a:pPr marL="0" indent="0" algn="just" rtl="1">
              <a:buNone/>
            </a:pPr>
            <a:r>
              <a:rPr lang="fa-IR" dirty="0">
                <a:cs typeface="B Nazanin" pitchFamily="2" charset="-78"/>
              </a:rPr>
              <a:t>• کدام </a:t>
            </a:r>
            <a:r>
              <a:rPr lang="fa-IR" dirty="0" smtClean="0">
                <a:cs typeface="B Nazanin" pitchFamily="2" charset="-78"/>
              </a:rPr>
              <a:t>ویژگی </a:t>
            </a:r>
            <a:r>
              <a:rPr lang="fa-IR" dirty="0">
                <a:cs typeface="B Nazanin" pitchFamily="2" charset="-78"/>
              </a:rPr>
              <a:t>قطعا </a:t>
            </a:r>
            <a:r>
              <a:rPr lang="fa-IR" dirty="0" smtClean="0">
                <a:cs typeface="B Nazanin" pitchFamily="2" charset="-78"/>
              </a:rPr>
              <a:t>نباید در نام تجاری وارد شود؟</a:t>
            </a:r>
            <a:endParaRPr lang="en-US" dirty="0">
              <a:cs typeface="B Nazanin" pitchFamily="2" charset="-78"/>
            </a:endParaRPr>
          </a:p>
        </p:txBody>
      </p:sp>
    </p:spTree>
    <p:extLst>
      <p:ext uri="{BB962C8B-B14F-4D97-AF65-F5344CB8AC3E}">
        <p14:creationId xmlns:p14="http://schemas.microsoft.com/office/powerpoint/2010/main" val="1263333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cs typeface="B Nazanin" pitchFamily="2" charset="-78"/>
              </a:rPr>
              <a:t>تخصص یا غرق شدن!</a:t>
            </a:r>
            <a:endParaRPr lang="en-US" dirty="0">
              <a:cs typeface="B Nazanin" pitchFamily="2" charset="-78"/>
            </a:endParaRPr>
          </a:p>
        </p:txBody>
      </p:sp>
      <p:sp>
        <p:nvSpPr>
          <p:cNvPr id="3" name="Content Placeholder 2"/>
          <p:cNvSpPr>
            <a:spLocks noGrp="1"/>
          </p:cNvSpPr>
          <p:nvPr>
            <p:ph idx="1"/>
          </p:nvPr>
        </p:nvSpPr>
        <p:spPr>
          <a:xfrm>
            <a:off x="457200" y="1524000"/>
            <a:ext cx="8229600" cy="4525963"/>
          </a:xfrm>
        </p:spPr>
        <p:txBody>
          <a:bodyPr/>
          <a:lstStyle/>
          <a:p>
            <a:pPr marL="0" indent="0" algn="r" rtl="1">
              <a:buNone/>
            </a:pPr>
            <a:r>
              <a:rPr lang="fa-IR" dirty="0">
                <a:cs typeface="B Nazanin" pitchFamily="2" charset="-78"/>
              </a:rPr>
              <a:t>تخصصی </a:t>
            </a:r>
            <a:r>
              <a:rPr lang="fa-IR" dirty="0" smtClean="0">
                <a:cs typeface="B Nazanin" pitchFamily="2" charset="-78"/>
              </a:rPr>
              <a:t>کردن یعنی محدود </a:t>
            </a:r>
            <a:r>
              <a:rPr lang="fa-IR" dirty="0">
                <a:cs typeface="B Nazanin" pitchFamily="2" charset="-78"/>
              </a:rPr>
              <a:t>کردن دامنه </a:t>
            </a:r>
            <a:r>
              <a:rPr lang="fa-IR" dirty="0" smtClean="0">
                <a:cs typeface="B Nazanin" pitchFamily="2" charset="-78"/>
              </a:rPr>
              <a:t>آنچه انجام می دهید و </a:t>
            </a:r>
            <a:r>
              <a:rPr lang="fa-IR" dirty="0">
                <a:cs typeface="B Nazanin" pitchFamily="2" charset="-78"/>
              </a:rPr>
              <a:t>بسته بندی خود </a:t>
            </a:r>
            <a:r>
              <a:rPr lang="fa-IR" dirty="0" smtClean="0">
                <a:cs typeface="B Nazanin" pitchFamily="2" charset="-78"/>
              </a:rPr>
              <a:t>به </a:t>
            </a:r>
            <a:r>
              <a:rPr lang="fa-IR" dirty="0">
                <a:cs typeface="B Nazanin" pitchFamily="2" charset="-78"/>
              </a:rPr>
              <a:t>عنوان یک متخصص در یک </a:t>
            </a:r>
            <a:r>
              <a:rPr lang="fa-IR" dirty="0" smtClean="0">
                <a:cs typeface="B Nazanin" pitchFamily="2" charset="-78"/>
              </a:rPr>
              <a:t>محدوده </a:t>
            </a:r>
            <a:r>
              <a:rPr lang="fa-IR" dirty="0">
                <a:cs typeface="B Nazanin" pitchFamily="2" charset="-78"/>
              </a:rPr>
              <a:t>دقیق </a:t>
            </a:r>
            <a:r>
              <a:rPr lang="fa-IR" dirty="0" smtClean="0">
                <a:cs typeface="B Nazanin" pitchFamily="2" charset="-78"/>
              </a:rPr>
              <a:t>از </a:t>
            </a:r>
            <a:r>
              <a:rPr lang="fa-IR" dirty="0">
                <a:cs typeface="B Nazanin" pitchFamily="2" charset="-78"/>
              </a:rPr>
              <a:t>خدمات است. بدون </a:t>
            </a:r>
            <a:r>
              <a:rPr lang="fa-IR" dirty="0" smtClean="0">
                <a:cs typeface="B Nazanin" pitchFamily="2" charset="-78"/>
              </a:rPr>
              <a:t>تخصص</a:t>
            </a:r>
            <a:r>
              <a:rPr lang="fa-IR" dirty="0">
                <a:cs typeface="B Nazanin" pitchFamily="2" charset="-78"/>
              </a:rPr>
              <a:t>، شما </a:t>
            </a:r>
            <a:r>
              <a:rPr lang="fa-IR" dirty="0" smtClean="0">
                <a:cs typeface="B Nazanin" pitchFamily="2" charset="-78"/>
              </a:rPr>
              <a:t>یک نفر مانند دیگران خواهید بود!</a:t>
            </a:r>
            <a:endParaRPr lang="en-US" dirty="0">
              <a:cs typeface="B Nazanin" pitchFamily="2" charset="-78"/>
            </a:endParaRPr>
          </a:p>
        </p:txBody>
      </p:sp>
      <p:pic>
        <p:nvPicPr>
          <p:cNvPr id="4" name="Picture 3" descr="shutterstock_16170209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0600" y="4191000"/>
            <a:ext cx="2438400" cy="1626413"/>
          </a:xfrm>
          <a:prstGeom prst="rect">
            <a:avLst/>
          </a:prstGeom>
        </p:spPr>
      </p:pic>
    </p:spTree>
    <p:extLst>
      <p:ext uri="{BB962C8B-B14F-4D97-AF65-F5344CB8AC3E}">
        <p14:creationId xmlns:p14="http://schemas.microsoft.com/office/powerpoint/2010/main" val="3378741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cs typeface="B Nazanin" pitchFamily="2" charset="-78"/>
              </a:rPr>
              <a:t>هدف گذاری؛ بدون آن تخصص گرایی نکنید!</a:t>
            </a:r>
            <a:endParaRPr lang="en-US" dirty="0">
              <a:cs typeface="B Nazanin" pitchFamily="2" charset="-78"/>
            </a:endParaRPr>
          </a:p>
        </p:txBody>
      </p:sp>
      <p:sp>
        <p:nvSpPr>
          <p:cNvPr id="3" name="Content Placeholder 2"/>
          <p:cNvSpPr>
            <a:spLocks noGrp="1"/>
          </p:cNvSpPr>
          <p:nvPr>
            <p:ph idx="1"/>
          </p:nvPr>
        </p:nvSpPr>
        <p:spPr/>
        <p:txBody>
          <a:bodyPr>
            <a:normAutofit lnSpcReduction="10000"/>
          </a:bodyPr>
          <a:lstStyle/>
          <a:p>
            <a:pPr marL="0" indent="0" algn="r" rtl="1">
              <a:buNone/>
            </a:pPr>
            <a:r>
              <a:rPr lang="fa-IR" dirty="0">
                <a:cs typeface="B Nazanin" pitchFamily="2" charset="-78"/>
              </a:rPr>
              <a:t>هدف </a:t>
            </a:r>
            <a:r>
              <a:rPr lang="fa-IR" dirty="0" smtClean="0">
                <a:cs typeface="B Nazanin" pitchFamily="2" charset="-78"/>
              </a:rPr>
              <a:t>گذاری، </a:t>
            </a:r>
            <a:r>
              <a:rPr lang="fa-IR" dirty="0">
                <a:cs typeface="B Nazanin" pitchFamily="2" charset="-78"/>
              </a:rPr>
              <a:t>انتخاب </a:t>
            </a:r>
            <a:r>
              <a:rPr lang="fa-IR" dirty="0" smtClean="0">
                <a:cs typeface="B Nazanin" pitchFamily="2" charset="-78"/>
              </a:rPr>
              <a:t>مخاطبان </a:t>
            </a:r>
            <a:r>
              <a:rPr lang="fa-IR" dirty="0">
                <a:cs typeface="B Nazanin" pitchFamily="2" charset="-78"/>
              </a:rPr>
              <a:t>خاص برای </a:t>
            </a:r>
            <a:r>
              <a:rPr lang="fa-IR" dirty="0" smtClean="0">
                <a:cs typeface="B Nazanin" pitchFamily="2" charset="-78"/>
              </a:rPr>
              <a:t>برند شخصی مزایای زیر را دارد:</a:t>
            </a:r>
            <a:endParaRPr lang="fa-IR" dirty="0">
              <a:cs typeface="B Nazanin" pitchFamily="2" charset="-78"/>
            </a:endParaRPr>
          </a:p>
          <a:p>
            <a:pPr marL="0" indent="0" algn="r" rtl="1">
              <a:buNone/>
            </a:pPr>
            <a:r>
              <a:rPr lang="fa-IR" dirty="0">
                <a:cs typeface="B Nazanin" pitchFamily="2" charset="-78"/>
              </a:rPr>
              <a:t>• مشتریان </a:t>
            </a:r>
            <a:r>
              <a:rPr lang="fa-IR" dirty="0" smtClean="0">
                <a:cs typeface="B Nazanin" pitchFamily="2" charset="-78"/>
              </a:rPr>
              <a:t>ویژه</a:t>
            </a:r>
            <a:endParaRPr lang="fa-IR" dirty="0">
              <a:cs typeface="B Nazanin" pitchFamily="2" charset="-78"/>
            </a:endParaRPr>
          </a:p>
          <a:p>
            <a:pPr marL="0" indent="0" algn="r" rtl="1">
              <a:buNone/>
            </a:pPr>
            <a:r>
              <a:rPr lang="fa-IR" dirty="0">
                <a:cs typeface="B Nazanin" pitchFamily="2" charset="-78"/>
              </a:rPr>
              <a:t>• هزینه </a:t>
            </a:r>
            <a:r>
              <a:rPr lang="fa-IR" dirty="0" smtClean="0">
                <a:cs typeface="B Nazanin" pitchFamily="2" charset="-78"/>
              </a:rPr>
              <a:t>موثر</a:t>
            </a:r>
            <a:endParaRPr lang="fa-IR" dirty="0">
              <a:cs typeface="B Nazanin" pitchFamily="2" charset="-78"/>
            </a:endParaRPr>
          </a:p>
          <a:p>
            <a:pPr marL="0" indent="0" algn="r" rtl="1">
              <a:buNone/>
            </a:pPr>
            <a:r>
              <a:rPr lang="fa-IR" dirty="0">
                <a:cs typeface="B Nazanin" pitchFamily="2" charset="-78"/>
              </a:rPr>
              <a:t>• پیام های </a:t>
            </a:r>
            <a:r>
              <a:rPr lang="fa-IR" dirty="0" smtClean="0">
                <a:cs typeface="B Nazanin" pitchFamily="2" charset="-78"/>
              </a:rPr>
              <a:t>متمرکز</a:t>
            </a:r>
            <a:endParaRPr lang="fa-IR" dirty="0">
              <a:cs typeface="B Nazanin" pitchFamily="2" charset="-78"/>
            </a:endParaRPr>
          </a:p>
          <a:p>
            <a:pPr marL="0" indent="0" algn="r" rtl="1">
              <a:buNone/>
            </a:pPr>
            <a:r>
              <a:rPr lang="fa-IR" dirty="0">
                <a:cs typeface="B Nazanin" pitchFamily="2" charset="-78"/>
              </a:rPr>
              <a:t>• بازاریابی </a:t>
            </a:r>
            <a:r>
              <a:rPr lang="fa-IR" dirty="0" smtClean="0">
                <a:cs typeface="B Nazanin" pitchFamily="2" charset="-78"/>
              </a:rPr>
              <a:t>با زمان </a:t>
            </a:r>
            <a:r>
              <a:rPr lang="fa-IR" dirty="0">
                <a:cs typeface="B Nazanin" pitchFamily="2" charset="-78"/>
              </a:rPr>
              <a:t>کمتر</a:t>
            </a:r>
          </a:p>
          <a:p>
            <a:pPr marL="0" indent="0" algn="r" rtl="1">
              <a:buNone/>
            </a:pPr>
            <a:r>
              <a:rPr lang="fa-IR" dirty="0">
                <a:cs typeface="B Nazanin" pitchFamily="2" charset="-78"/>
              </a:rPr>
              <a:t>• سودآوری بیشتر</a:t>
            </a:r>
          </a:p>
          <a:p>
            <a:pPr marL="0" indent="0" algn="r" rtl="1">
              <a:buNone/>
            </a:pPr>
            <a:r>
              <a:rPr lang="fa-IR" dirty="0" smtClean="0">
                <a:cs typeface="B Nazanin" pitchFamily="2" charset="-78"/>
              </a:rPr>
              <a:t>• </a:t>
            </a:r>
            <a:r>
              <a:rPr lang="fa-IR" dirty="0">
                <a:cs typeface="B Nazanin" pitchFamily="2" charset="-78"/>
              </a:rPr>
              <a:t>تلاش متمرکز</a:t>
            </a:r>
          </a:p>
        </p:txBody>
      </p:sp>
    </p:spTree>
    <p:extLst>
      <p:ext uri="{BB962C8B-B14F-4D97-AF65-F5344CB8AC3E}">
        <p14:creationId xmlns:p14="http://schemas.microsoft.com/office/powerpoint/2010/main" val="2587970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cs typeface="B Nazanin" pitchFamily="2" charset="-78"/>
              </a:rPr>
              <a:t>سه گام تخصص گرایی</a:t>
            </a:r>
            <a:endParaRPr lang="en-US" dirty="0">
              <a:cs typeface="B Nazanin" pitchFamily="2" charset="-78"/>
            </a:endParaRPr>
          </a:p>
        </p:txBody>
      </p:sp>
      <p:sp>
        <p:nvSpPr>
          <p:cNvPr id="3" name="Content Placeholder 2"/>
          <p:cNvSpPr>
            <a:spLocks noGrp="1"/>
          </p:cNvSpPr>
          <p:nvPr>
            <p:ph idx="1"/>
          </p:nvPr>
        </p:nvSpPr>
        <p:spPr/>
        <p:txBody>
          <a:bodyPr>
            <a:normAutofit lnSpcReduction="10000"/>
          </a:bodyPr>
          <a:lstStyle/>
          <a:p>
            <a:pPr marL="514350" indent="-514350" algn="r" rtl="1">
              <a:buFont typeface="+mj-lt"/>
              <a:buAutoNum type="arabicPeriod"/>
            </a:pPr>
            <a:r>
              <a:rPr lang="fa-IR" dirty="0" smtClean="0">
                <a:cs typeface="B Nazanin" pitchFamily="2" charset="-78"/>
              </a:rPr>
              <a:t> </a:t>
            </a:r>
            <a:r>
              <a:rPr lang="fa-IR" dirty="0">
                <a:cs typeface="B Nazanin" pitchFamily="2" charset="-78"/>
              </a:rPr>
              <a:t>انتخاب بازار هدف </a:t>
            </a:r>
          </a:p>
          <a:p>
            <a:pPr marL="514350" indent="-514350" algn="r" rtl="1">
              <a:buFont typeface="+mj-lt"/>
              <a:buAutoNum type="arabicPeriod"/>
            </a:pPr>
            <a:r>
              <a:rPr lang="fa-IR" dirty="0" smtClean="0">
                <a:cs typeface="B Nazanin" pitchFamily="2" charset="-78"/>
              </a:rPr>
              <a:t> آماده کردن محصولات/ </a:t>
            </a:r>
            <a:r>
              <a:rPr lang="fa-IR" dirty="0">
                <a:cs typeface="B Nazanin" pitchFamily="2" charset="-78"/>
              </a:rPr>
              <a:t>خدمات </a:t>
            </a:r>
            <a:r>
              <a:rPr lang="fa-IR" dirty="0" smtClean="0">
                <a:cs typeface="B Nazanin" pitchFamily="2" charset="-78"/>
              </a:rPr>
              <a:t>برای بازار</a:t>
            </a:r>
            <a:endParaRPr lang="fa-IR" dirty="0">
              <a:cs typeface="B Nazanin" pitchFamily="2" charset="-78"/>
            </a:endParaRPr>
          </a:p>
          <a:p>
            <a:pPr marL="514350" indent="-514350" algn="r" rtl="1">
              <a:buFont typeface="+mj-lt"/>
              <a:buAutoNum type="arabicPeriod"/>
            </a:pPr>
            <a:r>
              <a:rPr lang="fa-IR" dirty="0" smtClean="0">
                <a:cs typeface="B Nazanin" pitchFamily="2" charset="-78"/>
              </a:rPr>
              <a:t> </a:t>
            </a:r>
            <a:r>
              <a:rPr lang="fa-IR" dirty="0">
                <a:cs typeface="B Nazanin" pitchFamily="2" charset="-78"/>
              </a:rPr>
              <a:t>توسعه مدل کسب و کار </a:t>
            </a:r>
          </a:p>
          <a:p>
            <a:pPr algn="r" rtl="1"/>
            <a:r>
              <a:rPr lang="fa-IR" dirty="0" smtClean="0">
                <a:cs typeface="B Nazanin" pitchFamily="2" charset="-78"/>
              </a:rPr>
              <a:t>محل </a:t>
            </a:r>
            <a:r>
              <a:rPr lang="fa-IR" dirty="0">
                <a:cs typeface="B Nazanin" pitchFamily="2" charset="-78"/>
              </a:rPr>
              <a:t>دفتر</a:t>
            </a:r>
          </a:p>
          <a:p>
            <a:pPr algn="r" rtl="1"/>
            <a:r>
              <a:rPr lang="fa-IR" dirty="0" smtClean="0">
                <a:cs typeface="B Nazanin" pitchFamily="2" charset="-78"/>
              </a:rPr>
              <a:t>سبک </a:t>
            </a:r>
            <a:r>
              <a:rPr lang="fa-IR" dirty="0">
                <a:cs typeface="B Nazanin" pitchFamily="2" charset="-78"/>
              </a:rPr>
              <a:t>دفتر</a:t>
            </a:r>
          </a:p>
          <a:p>
            <a:pPr algn="r" rtl="1"/>
            <a:r>
              <a:rPr lang="fa-IR" dirty="0" smtClean="0">
                <a:cs typeface="B Nazanin" pitchFamily="2" charset="-78"/>
              </a:rPr>
              <a:t>حضور </a:t>
            </a:r>
            <a:r>
              <a:rPr lang="fa-IR" dirty="0">
                <a:cs typeface="B Nazanin" pitchFamily="2" charset="-78"/>
              </a:rPr>
              <a:t>وب</a:t>
            </a:r>
          </a:p>
          <a:p>
            <a:pPr algn="r" rtl="1"/>
            <a:r>
              <a:rPr lang="fa-IR" dirty="0" smtClean="0">
                <a:cs typeface="B Nazanin" pitchFamily="2" charset="-78"/>
              </a:rPr>
              <a:t>قیمت </a:t>
            </a:r>
            <a:r>
              <a:rPr lang="fa-IR" dirty="0">
                <a:cs typeface="B Nazanin" pitchFamily="2" charset="-78"/>
              </a:rPr>
              <a:t>گذاری</a:t>
            </a:r>
          </a:p>
          <a:p>
            <a:pPr algn="r" rtl="1"/>
            <a:r>
              <a:rPr lang="fa-IR" dirty="0" smtClean="0">
                <a:cs typeface="B Nazanin" pitchFamily="2" charset="-78"/>
              </a:rPr>
              <a:t>برنامه </a:t>
            </a:r>
            <a:r>
              <a:rPr lang="fa-IR" dirty="0">
                <a:cs typeface="B Nazanin" pitchFamily="2" charset="-78"/>
              </a:rPr>
              <a:t>های خدمات</a:t>
            </a:r>
            <a:endParaRPr lang="en-US" dirty="0">
              <a:cs typeface="B Nazanin" pitchFamily="2" charset="-78"/>
            </a:endParaRPr>
          </a:p>
        </p:txBody>
      </p:sp>
    </p:spTree>
    <p:extLst>
      <p:ext uri="{BB962C8B-B14F-4D97-AF65-F5344CB8AC3E}">
        <p14:creationId xmlns:p14="http://schemas.microsoft.com/office/powerpoint/2010/main" val="3638743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cs typeface="B Nazanin" pitchFamily="2" charset="-78"/>
              </a:rPr>
              <a:t>موقعیت یابی</a:t>
            </a:r>
            <a:endParaRPr lang="en-US" dirty="0">
              <a:cs typeface="B Nazanin"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dirty="0" smtClean="0">
                <a:cs typeface="B Nazanin" pitchFamily="2" charset="-78"/>
              </a:rPr>
              <a:t>یعنی </a:t>
            </a:r>
            <a:r>
              <a:rPr lang="fa-IR" dirty="0">
                <a:cs typeface="B Nazanin" pitchFamily="2" charset="-78"/>
              </a:rPr>
              <a:t>برای خودتان در ذهن </a:t>
            </a:r>
            <a:r>
              <a:rPr lang="fa-IR" dirty="0" smtClean="0">
                <a:cs typeface="B Nazanin" pitchFamily="2" charset="-78"/>
              </a:rPr>
              <a:t>بازار هدف </a:t>
            </a:r>
            <a:r>
              <a:rPr lang="fa-IR" dirty="0">
                <a:cs typeface="B Nazanin" pitchFamily="2" charset="-78"/>
              </a:rPr>
              <a:t>خود </a:t>
            </a:r>
            <a:r>
              <a:rPr lang="fa-IR" dirty="0" smtClean="0">
                <a:cs typeface="B Nazanin" pitchFamily="2" charset="-78"/>
              </a:rPr>
              <a:t>جایگاهی داشته باشید </a:t>
            </a:r>
            <a:r>
              <a:rPr lang="fa-IR" dirty="0">
                <a:cs typeface="B Nazanin" pitchFamily="2" charset="-78"/>
              </a:rPr>
              <a:t>به طوری که آنها شما را با یک ایده قدرتمند </a:t>
            </a:r>
            <a:r>
              <a:rPr lang="fa-IR" dirty="0" smtClean="0">
                <a:cs typeface="B Nazanin" pitchFamily="2" charset="-78"/>
              </a:rPr>
              <a:t>به خاطرآورند. </a:t>
            </a:r>
          </a:p>
          <a:p>
            <a:pPr marL="0" indent="0" algn="just" rtl="1">
              <a:buNone/>
            </a:pPr>
            <a:r>
              <a:rPr lang="fa-IR" dirty="0" smtClean="0">
                <a:cs typeface="B Nazanin" pitchFamily="2" charset="-78"/>
              </a:rPr>
              <a:t>اشتباه رایج: تخصص گرایی </a:t>
            </a:r>
            <a:r>
              <a:rPr lang="fa-IR" dirty="0">
                <a:cs typeface="B Nazanin" pitchFamily="2" charset="-78"/>
              </a:rPr>
              <a:t>و </a:t>
            </a:r>
            <a:r>
              <a:rPr lang="fa-IR" dirty="0" smtClean="0">
                <a:cs typeface="B Nazanin" pitchFamily="2" charset="-78"/>
              </a:rPr>
              <a:t>موقعیت یابی!</a:t>
            </a:r>
          </a:p>
          <a:p>
            <a:pPr algn="just" rtl="1"/>
            <a:r>
              <a:rPr lang="fa-IR" dirty="0" smtClean="0">
                <a:cs typeface="B Nazanin" pitchFamily="2" charset="-78"/>
              </a:rPr>
              <a:t>تخصص گرایی: مستقل </a:t>
            </a:r>
            <a:r>
              <a:rPr lang="fa-IR" dirty="0">
                <a:cs typeface="B Nazanin" pitchFamily="2" charset="-78"/>
              </a:rPr>
              <a:t>از رقابت </a:t>
            </a:r>
            <a:r>
              <a:rPr lang="fa-IR" dirty="0" smtClean="0">
                <a:cs typeface="B Nazanin" pitchFamily="2" charset="-78"/>
              </a:rPr>
              <a:t>تخصص مورد نیاز بازار </a:t>
            </a:r>
            <a:r>
              <a:rPr lang="fa-IR" dirty="0">
                <a:cs typeface="B Nazanin" pitchFamily="2" charset="-78"/>
              </a:rPr>
              <a:t>هدف خود را </a:t>
            </a:r>
            <a:r>
              <a:rPr lang="fa-IR" dirty="0" smtClean="0">
                <a:cs typeface="B Nazanin" pitchFamily="2" charset="-78"/>
              </a:rPr>
              <a:t>دارید</a:t>
            </a:r>
            <a:r>
              <a:rPr lang="fa-IR" dirty="0">
                <a:cs typeface="B Nazanin" pitchFamily="2" charset="-78"/>
              </a:rPr>
              <a:t>. </a:t>
            </a:r>
            <a:endParaRPr lang="fa-IR" dirty="0" smtClean="0">
              <a:cs typeface="B Nazanin" pitchFamily="2" charset="-78"/>
            </a:endParaRPr>
          </a:p>
          <a:p>
            <a:pPr algn="just" rtl="1"/>
            <a:r>
              <a:rPr lang="fa-IR" dirty="0" smtClean="0">
                <a:cs typeface="B Nazanin" pitchFamily="2" charset="-78"/>
              </a:rPr>
              <a:t>موقعیت یابی: تلاش برای اشغال فضایی که رقبا در آن حضور ندارند.</a:t>
            </a:r>
            <a:endParaRPr lang="fa-IR" dirty="0">
              <a:cs typeface="B Nazanin" pitchFamily="2" charset="-78"/>
            </a:endParaRPr>
          </a:p>
        </p:txBody>
      </p:sp>
    </p:spTree>
    <p:extLst>
      <p:ext uri="{BB962C8B-B14F-4D97-AF65-F5344CB8AC3E}">
        <p14:creationId xmlns:p14="http://schemas.microsoft.com/office/powerpoint/2010/main" val="159746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609600"/>
            <a:ext cx="8229600" cy="4525963"/>
          </a:xfrm>
        </p:spPr>
        <p:txBody>
          <a:bodyPr/>
          <a:lstStyle/>
          <a:p>
            <a:pPr marL="0" indent="0" algn="r" rtl="1">
              <a:buNone/>
            </a:pPr>
            <a:r>
              <a:rPr lang="fa-IR" b="1" dirty="0" smtClean="0">
                <a:cs typeface="B Nazanin" pitchFamily="2" charset="-78"/>
              </a:rPr>
              <a:t>سقراط</a:t>
            </a:r>
            <a:r>
              <a:rPr lang="fa-IR" dirty="0" smtClean="0">
                <a:cs typeface="B Nazanin" pitchFamily="2" charset="-78"/>
              </a:rPr>
              <a:t>: روش کسب شهرت خوب، تلاشی ست برای آنکه چگونه می خواهید پدیدار شوید.</a:t>
            </a:r>
          </a:p>
          <a:p>
            <a:pPr marL="0" indent="0" algn="r" rtl="1">
              <a:buNone/>
            </a:pPr>
            <a:endParaRPr lang="fa-IR" dirty="0" smtClean="0">
              <a:cs typeface="B Nazanin" pitchFamily="2" charset="-78"/>
            </a:endParaRPr>
          </a:p>
          <a:p>
            <a:pPr marL="0" indent="0" algn="r" rtl="1">
              <a:buNone/>
            </a:pPr>
            <a:endParaRPr lang="fa-IR" dirty="0">
              <a:cs typeface="B Nazanin" pitchFamily="2" charset="-78"/>
            </a:endParaRPr>
          </a:p>
          <a:p>
            <a:pPr marL="0" indent="0" algn="r" rtl="1">
              <a:buNone/>
            </a:pPr>
            <a:endParaRPr lang="fa-IR" dirty="0" smtClean="0">
              <a:cs typeface="B Nazanin" pitchFamily="2" charset="-78"/>
            </a:endParaRPr>
          </a:p>
          <a:p>
            <a:pPr marL="0" indent="0" algn="r" rtl="1">
              <a:buNone/>
            </a:pPr>
            <a:r>
              <a:rPr lang="fa-IR" b="1" dirty="0" smtClean="0">
                <a:cs typeface="B Nazanin" pitchFamily="2" charset="-78"/>
              </a:rPr>
              <a:t>کنفوسیوس</a:t>
            </a:r>
            <a:r>
              <a:rPr lang="fa-IR" dirty="0" smtClean="0">
                <a:cs typeface="B Nazanin" pitchFamily="2" charset="-78"/>
              </a:rPr>
              <a:t>: ناراحت نباشید که </a:t>
            </a:r>
            <a:r>
              <a:rPr lang="fa-IR" dirty="0">
                <a:cs typeface="B Nazanin" pitchFamily="2" charset="-78"/>
              </a:rPr>
              <a:t>چرا مشهور </a:t>
            </a:r>
            <a:r>
              <a:rPr lang="fa-IR" dirty="0" smtClean="0">
                <a:cs typeface="B Nazanin" pitchFamily="2" charset="-78"/>
              </a:rPr>
              <a:t>نیستید، </a:t>
            </a:r>
            <a:r>
              <a:rPr lang="fa-IR" dirty="0">
                <a:cs typeface="B Nazanin" pitchFamily="2" charset="-78"/>
              </a:rPr>
              <a:t>بکوشید تا شایسته شهرت </a:t>
            </a:r>
            <a:r>
              <a:rPr lang="fa-IR" dirty="0" smtClean="0">
                <a:cs typeface="B Nazanin" pitchFamily="2" charset="-78"/>
              </a:rPr>
              <a:t>شوید</a:t>
            </a:r>
            <a:r>
              <a:rPr lang="fa-IR" dirty="0">
                <a:cs typeface="B Nazanin" pitchFamily="2" charset="-78"/>
              </a:rPr>
              <a:t>. </a:t>
            </a:r>
            <a:endParaRPr lang="en-US" dirty="0">
              <a:cs typeface="B Nazanin" pitchFamily="2" charset="-78"/>
            </a:endParaRPr>
          </a:p>
        </p:txBody>
      </p:sp>
      <p:sp>
        <p:nvSpPr>
          <p:cNvPr id="4" name="AutoShape 2" descr="Image result for ‫سقراط‬‎"/>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سقراط‬‎"/>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سقراط‬‎"/>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descr="D:\branding\برندسازی شخصی\سقرا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50" y="1143000"/>
            <a:ext cx="18383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branding\برندسازی شخصی\کنفسیو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143" y="4114797"/>
            <a:ext cx="182880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56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Nazanin" pitchFamily="2" charset="-78"/>
              </a:rPr>
              <a:t>کانال </a:t>
            </a:r>
            <a:r>
              <a:rPr lang="fa-IR" dirty="0">
                <a:cs typeface="B Nazanin" pitchFamily="2" charset="-78"/>
              </a:rPr>
              <a:t>های </a:t>
            </a:r>
            <a:r>
              <a:rPr lang="fa-IR" dirty="0" smtClean="0">
                <a:cs typeface="B Nazanin" pitchFamily="2" charset="-78"/>
              </a:rPr>
              <a:t> برند</a:t>
            </a: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fa-IR" dirty="0" smtClean="0">
                <a:cs typeface="B Nazanin" pitchFamily="2" charset="-78"/>
              </a:rPr>
              <a:t>1</a:t>
            </a:r>
            <a:r>
              <a:rPr lang="fa-IR" dirty="0">
                <a:cs typeface="B Nazanin" pitchFamily="2" charset="-78"/>
              </a:rPr>
              <a:t>. </a:t>
            </a:r>
            <a:r>
              <a:rPr lang="fa-IR" dirty="0" smtClean="0">
                <a:cs typeface="B Nazanin" pitchFamily="2" charset="-78"/>
              </a:rPr>
              <a:t>معارفه با مشتری ها</a:t>
            </a:r>
            <a:endParaRPr lang="fa-IR" dirty="0">
              <a:cs typeface="B Nazanin" pitchFamily="2" charset="-78"/>
            </a:endParaRPr>
          </a:p>
          <a:p>
            <a:pPr marL="0" indent="0" algn="r" rtl="1">
              <a:buNone/>
            </a:pPr>
            <a:r>
              <a:rPr lang="fa-IR" dirty="0">
                <a:cs typeface="B Nazanin" pitchFamily="2" charset="-78"/>
              </a:rPr>
              <a:t>2. </a:t>
            </a:r>
            <a:r>
              <a:rPr lang="fa-IR" dirty="0" smtClean="0">
                <a:cs typeface="B Nazanin" pitchFamily="2" charset="-78"/>
              </a:rPr>
              <a:t>معارفه با حرفه </a:t>
            </a:r>
            <a:r>
              <a:rPr lang="fa-IR" dirty="0">
                <a:cs typeface="B Nazanin" pitchFamily="2" charset="-78"/>
              </a:rPr>
              <a:t>ای </a:t>
            </a:r>
            <a:r>
              <a:rPr lang="fa-IR" dirty="0" smtClean="0">
                <a:cs typeface="B Nazanin" pitchFamily="2" charset="-78"/>
              </a:rPr>
              <a:t>ها</a:t>
            </a:r>
            <a:endParaRPr lang="fa-IR" dirty="0">
              <a:cs typeface="B Nazanin" pitchFamily="2" charset="-78"/>
            </a:endParaRPr>
          </a:p>
          <a:p>
            <a:pPr marL="0" indent="0" algn="r" rtl="1">
              <a:buNone/>
            </a:pPr>
            <a:r>
              <a:rPr lang="fa-IR" dirty="0">
                <a:cs typeface="B Nazanin" pitchFamily="2" charset="-78"/>
              </a:rPr>
              <a:t>3. پست الکترونیکی مستقیم</a:t>
            </a:r>
          </a:p>
          <a:p>
            <a:pPr marL="0" indent="0" algn="r" rtl="1">
              <a:buNone/>
            </a:pPr>
            <a:r>
              <a:rPr lang="fa-IR" dirty="0">
                <a:cs typeface="B Nazanin" pitchFamily="2" charset="-78"/>
              </a:rPr>
              <a:t>4. </a:t>
            </a:r>
            <a:r>
              <a:rPr lang="fa-IR" dirty="0" smtClean="0">
                <a:cs typeface="B Nazanin" pitchFamily="2" charset="-78"/>
              </a:rPr>
              <a:t>شبکه سازی</a:t>
            </a:r>
            <a:endParaRPr lang="fa-IR" dirty="0">
              <a:cs typeface="B Nazanin" pitchFamily="2" charset="-78"/>
            </a:endParaRPr>
          </a:p>
          <a:p>
            <a:pPr marL="0" indent="0" algn="r" rtl="1">
              <a:buNone/>
            </a:pPr>
            <a:r>
              <a:rPr lang="fa-IR" dirty="0">
                <a:cs typeface="B Nazanin" pitchFamily="2" charset="-78"/>
              </a:rPr>
              <a:t>5. </a:t>
            </a:r>
            <a:r>
              <a:rPr lang="fa-IR" dirty="0" smtClean="0">
                <a:cs typeface="B Nazanin" pitchFamily="2" charset="-78"/>
              </a:rPr>
              <a:t>شرکت در همایش </a:t>
            </a:r>
            <a:r>
              <a:rPr lang="fa-IR" dirty="0">
                <a:cs typeface="B Nazanin" pitchFamily="2" charset="-78"/>
              </a:rPr>
              <a:t>ها و سمینارها</a:t>
            </a:r>
          </a:p>
          <a:p>
            <a:pPr marL="0" indent="0" algn="r" rtl="1">
              <a:buNone/>
            </a:pPr>
            <a:r>
              <a:rPr lang="fa-IR" dirty="0">
                <a:cs typeface="B Nazanin" pitchFamily="2" charset="-78"/>
              </a:rPr>
              <a:t>6. روابط عمومی</a:t>
            </a:r>
          </a:p>
          <a:p>
            <a:pPr marL="0" indent="0" algn="r" rtl="1">
              <a:buNone/>
            </a:pPr>
            <a:r>
              <a:rPr lang="fa-IR" dirty="0">
                <a:cs typeface="B Nazanin" pitchFamily="2" charset="-78"/>
              </a:rPr>
              <a:t>7. تلفن </a:t>
            </a:r>
          </a:p>
          <a:p>
            <a:pPr marL="0" indent="0" algn="r" rtl="1">
              <a:buNone/>
            </a:pPr>
            <a:r>
              <a:rPr lang="fa-IR" dirty="0">
                <a:cs typeface="B Nazanin" pitchFamily="2" charset="-78"/>
              </a:rPr>
              <a:t>8. وب سایت</a:t>
            </a:r>
            <a:endParaRPr lang="en-US" dirty="0">
              <a:cs typeface="B Nazanin" pitchFamily="2" charset="-78"/>
            </a:endParaRPr>
          </a:p>
        </p:txBody>
      </p:sp>
    </p:spTree>
    <p:extLst>
      <p:ext uri="{BB962C8B-B14F-4D97-AF65-F5344CB8AC3E}">
        <p14:creationId xmlns:p14="http://schemas.microsoft.com/office/powerpoint/2010/main" val="3936388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p:cNvGraphicFramePr>
          <p:nvPr>
            <p:extLst>
              <p:ext uri="{D42A27DB-BD31-4B8C-83A1-F6EECF244321}">
                <p14:modId xmlns:p14="http://schemas.microsoft.com/office/powerpoint/2010/main" val="1621919430"/>
              </p:ext>
            </p:extLst>
          </p:nvPr>
        </p:nvGraphicFramePr>
        <p:xfrm>
          <a:off x="609600" y="533400"/>
          <a:ext cx="7772399" cy="5791200"/>
        </p:xfrm>
        <a:graphic>
          <a:graphicData uri="http://schemas.openxmlformats.org/presentationml/2006/ole">
            <mc:AlternateContent xmlns:mc="http://schemas.openxmlformats.org/markup-compatibility/2006">
              <mc:Choice xmlns:v="urn:schemas-microsoft-com:vml" Requires="v">
                <p:oleObj spid="_x0000_s2204" name="Picture" r:id="rId3" imgW="0" imgH="0" progId="StaticMetafile">
                  <p:embed/>
                </p:oleObj>
              </mc:Choice>
              <mc:Fallback>
                <p:oleObj name="Picture" r:id="rId3" imgW="0" imgH="0" progId="StaticMetafile">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7772399" cy="5791200"/>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923198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p:cNvGraphicFramePr>
          <p:nvPr>
            <p:extLst>
              <p:ext uri="{D42A27DB-BD31-4B8C-83A1-F6EECF244321}">
                <p14:modId xmlns:p14="http://schemas.microsoft.com/office/powerpoint/2010/main" val="1382884873"/>
              </p:ext>
            </p:extLst>
          </p:nvPr>
        </p:nvGraphicFramePr>
        <p:xfrm>
          <a:off x="2047875" y="0"/>
          <a:ext cx="5048250" cy="6905625"/>
        </p:xfrm>
        <a:graphic>
          <a:graphicData uri="http://schemas.openxmlformats.org/presentationml/2006/ole">
            <mc:AlternateContent xmlns:mc="http://schemas.openxmlformats.org/markup-compatibility/2006">
              <mc:Choice xmlns:v="urn:schemas-microsoft-com:vml" Requires="v">
                <p:oleObj spid="_x0000_s3227" name="Picture" r:id="rId3" imgW="0" imgH="0" progId="StaticMetafile">
                  <p:embed/>
                </p:oleObj>
              </mc:Choice>
              <mc:Fallback>
                <p:oleObj name="Picture" r:id="rId3" imgW="0" imgH="0" progId="StaticMetafile">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0"/>
                        <a:ext cx="5048250" cy="6905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28910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dirty="0" smtClean="0"/>
              <a:t>Branding Is Everything </a:t>
            </a:r>
            <a:br>
              <a:rPr lang="en-US" dirty="0" smtClean="0"/>
            </a:br>
            <a:endParaRPr lang="en-US" dirty="0"/>
          </a:p>
        </p:txBody>
      </p:sp>
      <p:sp>
        <p:nvSpPr>
          <p:cNvPr id="3" name="Content Placeholder 2"/>
          <p:cNvSpPr>
            <a:spLocks noGrp="1"/>
          </p:cNvSpPr>
          <p:nvPr>
            <p:ph idx="1"/>
          </p:nvPr>
        </p:nvSpPr>
        <p:spPr/>
        <p:txBody>
          <a:bodyPr>
            <a:normAutofit/>
          </a:bodyPr>
          <a:lstStyle/>
          <a:p>
            <a:pPr marL="0" indent="0" algn="r" rtl="1">
              <a:buNone/>
            </a:pPr>
            <a:r>
              <a:rPr lang="fa-IR" dirty="0">
                <a:cs typeface="B Nazanin" pitchFamily="2" charset="-78"/>
              </a:rPr>
              <a:t>همه چیز </a:t>
            </a:r>
            <a:r>
              <a:rPr lang="fa-IR" dirty="0" smtClean="0">
                <a:cs typeface="B Nazanin" pitchFamily="2" charset="-78"/>
              </a:rPr>
              <a:t>بر برند شخصی شما </a:t>
            </a:r>
            <a:r>
              <a:rPr lang="fa-IR" dirty="0">
                <a:cs typeface="B Nazanin" pitchFamily="2" charset="-78"/>
              </a:rPr>
              <a:t>تاثیر می </a:t>
            </a:r>
            <a:r>
              <a:rPr lang="fa-IR" dirty="0" smtClean="0">
                <a:cs typeface="B Nazanin" pitchFamily="2" charset="-78"/>
              </a:rPr>
              <a:t>گذارد:</a:t>
            </a:r>
            <a:endParaRPr lang="fa-IR" dirty="0">
              <a:cs typeface="B Nazanin" pitchFamily="2" charset="-78"/>
            </a:endParaRPr>
          </a:p>
          <a:p>
            <a:pPr marL="0" indent="0" algn="r" rtl="1">
              <a:buNone/>
            </a:pPr>
            <a:r>
              <a:rPr lang="fa-IR" dirty="0">
                <a:cs typeface="B Nazanin" pitchFamily="2" charset="-78"/>
              </a:rPr>
              <a:t>راه </a:t>
            </a:r>
            <a:r>
              <a:rPr lang="fa-IR" dirty="0" smtClean="0">
                <a:cs typeface="B Nazanin" pitchFamily="2" charset="-78"/>
              </a:rPr>
              <a:t>رفتن، صحبت کردن، پوشش</a:t>
            </a:r>
            <a:endParaRPr lang="fa-IR" dirty="0">
              <a:cs typeface="B Nazanin" pitchFamily="2" charset="-78"/>
            </a:endParaRPr>
          </a:p>
          <a:p>
            <a:pPr marL="0" indent="0" algn="r" rtl="1">
              <a:buNone/>
            </a:pPr>
            <a:r>
              <a:rPr lang="fa-IR" dirty="0" smtClean="0">
                <a:cs typeface="B Nazanin" pitchFamily="2" charset="-78"/>
              </a:rPr>
              <a:t>تحصیلات، محله، </a:t>
            </a:r>
            <a:r>
              <a:rPr lang="fa-IR" dirty="0">
                <a:cs typeface="B Nazanin" pitchFamily="2" charset="-78"/>
              </a:rPr>
              <a:t>حرفه</a:t>
            </a:r>
          </a:p>
          <a:p>
            <a:pPr marL="0" indent="0" algn="r" rtl="1">
              <a:buNone/>
            </a:pPr>
            <a:r>
              <a:rPr lang="fa-IR" dirty="0" smtClean="0">
                <a:cs typeface="B Nazanin" pitchFamily="2" charset="-78"/>
              </a:rPr>
              <a:t>روش فروش</a:t>
            </a:r>
            <a:r>
              <a:rPr lang="fa-IR" dirty="0">
                <a:cs typeface="B Nazanin" pitchFamily="2" charset="-78"/>
              </a:rPr>
              <a:t>، مذاکره و </a:t>
            </a:r>
            <a:r>
              <a:rPr lang="fa-IR" dirty="0" smtClean="0">
                <a:cs typeface="B Nazanin" pitchFamily="2" charset="-78"/>
              </a:rPr>
              <a:t>اجرای تعهداتتان</a:t>
            </a:r>
            <a:endParaRPr lang="fa-IR" dirty="0">
              <a:cs typeface="B Nazanin" pitchFamily="2" charset="-78"/>
            </a:endParaRPr>
          </a:p>
          <a:p>
            <a:pPr marL="0" indent="0" algn="r" rtl="1">
              <a:buNone/>
            </a:pPr>
            <a:r>
              <a:rPr lang="fa-IR" dirty="0" smtClean="0">
                <a:cs typeface="B Nazanin" pitchFamily="2" charset="-78"/>
              </a:rPr>
              <a:t>خدمت </a:t>
            </a:r>
            <a:r>
              <a:rPr lang="fa-IR" dirty="0">
                <a:cs typeface="B Nazanin" pitchFamily="2" charset="-78"/>
              </a:rPr>
              <a:t>به مشتریان و ارائه مهارت </a:t>
            </a:r>
            <a:r>
              <a:rPr lang="fa-IR" dirty="0" smtClean="0">
                <a:cs typeface="B Nazanin" pitchFamily="2" charset="-78"/>
              </a:rPr>
              <a:t>هایتان</a:t>
            </a:r>
            <a:endParaRPr lang="fa-IR" dirty="0">
              <a:cs typeface="B Nazanin" pitchFamily="2" charset="-78"/>
            </a:endParaRPr>
          </a:p>
        </p:txBody>
      </p:sp>
    </p:spTree>
    <p:extLst>
      <p:ext uri="{BB962C8B-B14F-4D97-AF65-F5344CB8AC3E}">
        <p14:creationId xmlns:p14="http://schemas.microsoft.com/office/powerpoint/2010/main" val="3565871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pPr marL="0" indent="0" algn="r" rtl="1">
              <a:buNone/>
            </a:pPr>
            <a:r>
              <a:rPr lang="fa-IR" dirty="0" smtClean="0">
                <a:cs typeface="B Nazanin" pitchFamily="2" charset="-78"/>
              </a:rPr>
              <a:t> برندسازی </a:t>
            </a:r>
            <a:r>
              <a:rPr lang="fa-IR" dirty="0">
                <a:cs typeface="B Nazanin" pitchFamily="2" charset="-78"/>
              </a:rPr>
              <a:t>شخصی </a:t>
            </a:r>
            <a:r>
              <a:rPr lang="fa-IR" dirty="0" smtClean="0">
                <a:cs typeface="B Nazanin" pitchFamily="2" charset="-78"/>
              </a:rPr>
              <a:t>در </a:t>
            </a:r>
            <a:r>
              <a:rPr lang="fa-IR" dirty="0">
                <a:cs typeface="B Nazanin" pitchFamily="2" charset="-78"/>
              </a:rPr>
              <a:t>واقع </a:t>
            </a:r>
            <a:r>
              <a:rPr lang="fa-IR" dirty="0" smtClean="0">
                <a:cs typeface="B Nazanin" pitchFamily="2" charset="-78"/>
              </a:rPr>
              <a:t>«یک </a:t>
            </a:r>
            <a:r>
              <a:rPr lang="fa-IR" dirty="0">
                <a:cs typeface="B Nazanin" pitchFamily="2" charset="-78"/>
              </a:rPr>
              <a:t>روش </a:t>
            </a:r>
            <a:r>
              <a:rPr lang="fa-IR" dirty="0" smtClean="0">
                <a:cs typeface="B Nazanin" pitchFamily="2" charset="-78"/>
              </a:rPr>
              <a:t>زندگی» است.</a:t>
            </a:r>
            <a:endParaRPr lang="fa-IR" dirty="0">
              <a:cs typeface="B Nazanin" pitchFamily="2" charset="-78"/>
            </a:endParaRPr>
          </a:p>
          <a:p>
            <a:pPr marL="0" indent="0" algn="r" rtl="1">
              <a:buNone/>
            </a:pPr>
            <a:r>
              <a:rPr lang="fa-IR" dirty="0" smtClean="0">
                <a:cs typeface="B Nazanin" pitchFamily="2" charset="-78"/>
              </a:rPr>
              <a:t>و به </a:t>
            </a:r>
            <a:r>
              <a:rPr lang="fa-IR" dirty="0">
                <a:cs typeface="B Nazanin" pitchFamily="2" charset="-78"/>
              </a:rPr>
              <a:t>معنای طرح ریزی یک شخصیت به طور </a:t>
            </a:r>
            <a:r>
              <a:rPr lang="fa-IR" dirty="0" smtClean="0">
                <a:cs typeface="B Nazanin" pitchFamily="2" charset="-78"/>
              </a:rPr>
              <a:t>مداوم، </a:t>
            </a:r>
            <a:r>
              <a:rPr lang="fa-IR" dirty="0">
                <a:cs typeface="B Nazanin" pitchFamily="2" charset="-78"/>
              </a:rPr>
              <a:t>متمایز </a:t>
            </a:r>
            <a:r>
              <a:rPr lang="fa-IR" dirty="0" smtClean="0">
                <a:cs typeface="B Nazanin" pitchFamily="2" charset="-78"/>
              </a:rPr>
              <a:t>و در </a:t>
            </a:r>
            <a:r>
              <a:rPr lang="fa-IR" dirty="0">
                <a:cs typeface="B Nazanin" pitchFamily="2" charset="-78"/>
              </a:rPr>
              <a:t>تمام </a:t>
            </a:r>
            <a:r>
              <a:rPr lang="fa-IR" dirty="0" smtClean="0">
                <a:cs typeface="B Nazanin" pitchFamily="2" charset="-78"/>
              </a:rPr>
              <a:t>تعاملات خویش است.</a:t>
            </a:r>
          </a:p>
          <a:p>
            <a:pPr marL="0" indent="0" algn="r" rtl="1">
              <a:buNone/>
            </a:pPr>
            <a:endParaRPr lang="fa-IR" dirty="0">
              <a:solidFill>
                <a:srgbClr val="C00000"/>
              </a:solidFill>
              <a:cs typeface="B Nazanin" pitchFamily="2" charset="-78"/>
            </a:endParaRPr>
          </a:p>
          <a:p>
            <a:pPr marL="0" indent="0" algn="l">
              <a:buNone/>
            </a:pPr>
            <a:r>
              <a:rPr lang="en-US" sz="2400" dirty="0"/>
              <a:t>P</a:t>
            </a:r>
            <a:r>
              <a:rPr lang="en-US" sz="2400" dirty="0" smtClean="0"/>
              <a:t>ersonal Branding </a:t>
            </a:r>
            <a:r>
              <a:rPr lang="en-US" sz="2400" dirty="0"/>
              <a:t>is far more about </a:t>
            </a:r>
            <a:r>
              <a:rPr lang="en-US" sz="2400" b="1" dirty="0">
                <a:solidFill>
                  <a:srgbClr val="C00000"/>
                </a:solidFill>
              </a:rPr>
              <a:t>substance</a:t>
            </a:r>
            <a:r>
              <a:rPr lang="en-US" sz="2400" dirty="0"/>
              <a:t> than </a:t>
            </a:r>
            <a:r>
              <a:rPr lang="en-US" sz="2400" b="1" dirty="0">
                <a:solidFill>
                  <a:srgbClr val="C00000"/>
                </a:solidFill>
              </a:rPr>
              <a:t>appearance</a:t>
            </a:r>
          </a:p>
          <a:p>
            <a:pPr marL="0" indent="0" algn="r" rtl="1">
              <a:buNone/>
            </a:pPr>
            <a:endParaRPr lang="en-US" dirty="0">
              <a:solidFill>
                <a:srgbClr val="C00000"/>
              </a:solidFill>
              <a:cs typeface="B Nazanin" pitchFamily="2" charset="-78"/>
            </a:endParaRPr>
          </a:p>
        </p:txBody>
      </p:sp>
    </p:spTree>
    <p:extLst>
      <p:ext uri="{BB962C8B-B14F-4D97-AF65-F5344CB8AC3E}">
        <p14:creationId xmlns:p14="http://schemas.microsoft.com/office/powerpoint/2010/main" val="4083621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Nazanin" pitchFamily="2" charset="-78"/>
              </a:rPr>
              <a:t>عوامل</a:t>
            </a:r>
            <a:r>
              <a:rPr lang="ar-SA" dirty="0" smtClean="0">
                <a:cs typeface="B Nazanin" pitchFamily="2" charset="-78"/>
              </a:rPr>
              <a:t> موفق</a:t>
            </a:r>
            <a:r>
              <a:rPr lang="fa-IR" dirty="0" smtClean="0">
                <a:cs typeface="B Nazanin" pitchFamily="2" charset="-78"/>
              </a:rPr>
              <a:t>یت </a:t>
            </a:r>
            <a:r>
              <a:rPr lang="ar-SA" dirty="0" smtClean="0">
                <a:cs typeface="B Nazanin" pitchFamily="2" charset="-78"/>
              </a:rPr>
              <a:t>برندسازی شخصی</a:t>
            </a:r>
            <a:endParaRPr lang="en-US" dirty="0">
              <a:cs typeface="B Nazanin" pitchFamily="2" charset="-78"/>
            </a:endParaRPr>
          </a:p>
        </p:txBody>
      </p:sp>
      <p:sp>
        <p:nvSpPr>
          <p:cNvPr id="3" name="Content Placeholder 2"/>
          <p:cNvSpPr>
            <a:spLocks noGrp="1"/>
          </p:cNvSpPr>
          <p:nvPr>
            <p:ph idx="1"/>
          </p:nvPr>
        </p:nvSpPr>
        <p:spPr/>
        <p:txBody>
          <a:bodyPr>
            <a:normAutofit fontScale="70000" lnSpcReduction="20000"/>
          </a:bodyPr>
          <a:lstStyle/>
          <a:p>
            <a:pPr algn="r" rtl="1">
              <a:buSzPct val="50000"/>
              <a:buFont typeface="Wingdings" pitchFamily="2" charset="2"/>
              <a:buChar char="v"/>
            </a:pPr>
            <a:r>
              <a:rPr lang="ar-SA" dirty="0" smtClean="0">
                <a:cs typeface="B Nazanin" pitchFamily="2" charset="-78"/>
              </a:rPr>
              <a:t>اعتبار </a:t>
            </a:r>
            <a:r>
              <a:rPr lang="ar-SA" dirty="0">
                <a:cs typeface="B Nazanin" pitchFamily="2" charset="-78"/>
              </a:rPr>
              <a:t>و صحت: ساخت برند بر اساس شخصیت حقیقی، رفتار، شخصیت، ارزش </a:t>
            </a:r>
            <a:r>
              <a:rPr lang="ar-SA" dirty="0" smtClean="0">
                <a:cs typeface="B Nazanin" pitchFamily="2" charset="-78"/>
              </a:rPr>
              <a:t>و</a:t>
            </a:r>
            <a:r>
              <a:rPr lang="fa-IR" dirty="0" smtClean="0">
                <a:cs typeface="B Nazanin" pitchFamily="2" charset="-78"/>
              </a:rPr>
              <a:t> </a:t>
            </a:r>
            <a:r>
              <a:rPr lang="ar-SA" dirty="0" smtClean="0">
                <a:cs typeface="B Nazanin" pitchFamily="2" charset="-78"/>
              </a:rPr>
              <a:t>بینش </a:t>
            </a:r>
            <a:r>
              <a:rPr lang="ar-SA" dirty="0">
                <a:cs typeface="B Nazanin" pitchFamily="2" charset="-78"/>
              </a:rPr>
              <a:t>شخص و هماهنگ با هدف.</a:t>
            </a:r>
            <a:endParaRPr lang="en-US" b="1" dirty="0">
              <a:cs typeface="B Nazanin" pitchFamily="2" charset="-78"/>
            </a:endParaRPr>
          </a:p>
          <a:p>
            <a:pPr algn="r" rtl="1">
              <a:buSzPct val="50000"/>
              <a:buFont typeface="Wingdings" pitchFamily="2" charset="2"/>
              <a:buChar char="v"/>
            </a:pPr>
            <a:r>
              <a:rPr lang="ar-SA" dirty="0">
                <a:cs typeface="B Nazanin" pitchFamily="2" charset="-78"/>
              </a:rPr>
              <a:t>صداقت</a:t>
            </a:r>
            <a:r>
              <a:rPr lang="ar-SA" dirty="0" smtClean="0">
                <a:cs typeface="B Nazanin" pitchFamily="2" charset="-78"/>
              </a:rPr>
              <a:t>:</a:t>
            </a:r>
            <a:r>
              <a:rPr lang="fa-IR" dirty="0" smtClean="0">
                <a:cs typeface="B Nazanin" pitchFamily="2" charset="-78"/>
              </a:rPr>
              <a:t> </a:t>
            </a:r>
            <a:r>
              <a:rPr lang="ar-SA" dirty="0" smtClean="0">
                <a:cs typeface="B Nazanin" pitchFamily="2" charset="-78"/>
              </a:rPr>
              <a:t>وفاداری </a:t>
            </a:r>
            <a:r>
              <a:rPr lang="ar-SA" dirty="0">
                <a:cs typeface="B Nazanin" pitchFamily="2" charset="-78"/>
              </a:rPr>
              <a:t>به نشانه های رفتاری و اخلاقی.</a:t>
            </a:r>
            <a:endParaRPr lang="en-US" b="1" dirty="0">
              <a:cs typeface="B Nazanin" pitchFamily="2" charset="-78"/>
            </a:endParaRPr>
          </a:p>
          <a:p>
            <a:pPr algn="r" rtl="1">
              <a:buSzPct val="50000"/>
              <a:buFont typeface="Wingdings" pitchFamily="2" charset="2"/>
              <a:buChar char="v"/>
            </a:pPr>
            <a:r>
              <a:rPr lang="ar-SA" dirty="0" smtClean="0">
                <a:cs typeface="B Nazanin" pitchFamily="2" charset="-78"/>
              </a:rPr>
              <a:t>تخصص:</a:t>
            </a:r>
            <a:r>
              <a:rPr lang="fa-IR" dirty="0" smtClean="0">
                <a:cs typeface="B Nazanin" pitchFamily="2" charset="-78"/>
              </a:rPr>
              <a:t> </a:t>
            </a:r>
            <a:r>
              <a:rPr lang="ar-SA" dirty="0" smtClean="0">
                <a:cs typeface="B Nazanin" pitchFamily="2" charset="-78"/>
              </a:rPr>
              <a:t>تمرکز </a:t>
            </a:r>
            <a:r>
              <a:rPr lang="ar-SA" dirty="0">
                <a:cs typeface="B Nazanin" pitchFamily="2" charset="-78"/>
              </a:rPr>
              <a:t>به یک مهارت یا استعداد خاص.</a:t>
            </a:r>
            <a:endParaRPr lang="en-US" b="1" dirty="0">
              <a:cs typeface="B Nazanin" pitchFamily="2" charset="-78"/>
            </a:endParaRPr>
          </a:p>
          <a:p>
            <a:pPr algn="r" rtl="1">
              <a:buSzPct val="50000"/>
              <a:buFont typeface="Wingdings" pitchFamily="2" charset="2"/>
              <a:buChar char="v"/>
            </a:pPr>
            <a:r>
              <a:rPr lang="ar-SA" dirty="0">
                <a:cs typeface="B Nazanin" pitchFamily="2" charset="-78"/>
              </a:rPr>
              <a:t>قدرت و نفوذ</a:t>
            </a:r>
            <a:r>
              <a:rPr lang="ar-SA" dirty="0" smtClean="0">
                <a:cs typeface="B Nazanin" pitchFamily="2" charset="-78"/>
              </a:rPr>
              <a:t>:</a:t>
            </a:r>
            <a:r>
              <a:rPr lang="fa-IR" dirty="0" smtClean="0">
                <a:cs typeface="B Nazanin" pitchFamily="2" charset="-78"/>
              </a:rPr>
              <a:t> </a:t>
            </a:r>
            <a:r>
              <a:rPr lang="ar-SA" dirty="0" smtClean="0">
                <a:cs typeface="B Nazanin" pitchFamily="2" charset="-78"/>
              </a:rPr>
              <a:t>شناخته </a:t>
            </a:r>
            <a:r>
              <a:rPr lang="ar-SA" dirty="0">
                <a:cs typeface="B Nazanin" pitchFamily="2" charset="-78"/>
              </a:rPr>
              <a:t>شدن به عنوان یک فرد متخصص</a:t>
            </a:r>
            <a:r>
              <a:rPr lang="ar-SA" dirty="0" smtClean="0">
                <a:cs typeface="B Nazanin" pitchFamily="2" charset="-78"/>
              </a:rPr>
              <a:t>،</a:t>
            </a:r>
            <a:r>
              <a:rPr lang="fa-IR" dirty="0" smtClean="0">
                <a:cs typeface="B Nazanin" pitchFamily="2" charset="-78"/>
              </a:rPr>
              <a:t> </a:t>
            </a:r>
            <a:r>
              <a:rPr lang="ar-SA" dirty="0" smtClean="0">
                <a:cs typeface="B Nazanin" pitchFamily="2" charset="-78"/>
              </a:rPr>
              <a:t>با </a:t>
            </a:r>
            <a:r>
              <a:rPr lang="ar-SA" dirty="0">
                <a:cs typeface="B Nazanin" pitchFamily="2" charset="-78"/>
              </a:rPr>
              <a:t>استعداد و تجربه بالا و رهبری موثر</a:t>
            </a:r>
            <a:endParaRPr lang="en-US" b="1" dirty="0">
              <a:cs typeface="B Nazanin" pitchFamily="2" charset="-78"/>
            </a:endParaRPr>
          </a:p>
          <a:p>
            <a:pPr algn="r" rtl="1">
              <a:buSzPct val="50000"/>
              <a:buFont typeface="Wingdings" pitchFamily="2" charset="2"/>
              <a:buChar char="v"/>
            </a:pPr>
            <a:r>
              <a:rPr lang="ar-SA" dirty="0">
                <a:cs typeface="B Nazanin" pitchFamily="2" charset="-78"/>
              </a:rPr>
              <a:t>تمایز</a:t>
            </a:r>
            <a:r>
              <a:rPr lang="ar-SA" dirty="0" smtClean="0">
                <a:cs typeface="B Nazanin" pitchFamily="2" charset="-78"/>
              </a:rPr>
              <a:t>:</a:t>
            </a:r>
            <a:r>
              <a:rPr lang="fa-IR" dirty="0" smtClean="0">
                <a:cs typeface="B Nazanin" pitchFamily="2" charset="-78"/>
              </a:rPr>
              <a:t> </a:t>
            </a:r>
            <a:r>
              <a:rPr lang="ar-SA" dirty="0" smtClean="0">
                <a:cs typeface="B Nazanin" pitchFamily="2" charset="-78"/>
              </a:rPr>
              <a:t>ایجاد تمایز</a:t>
            </a:r>
            <a:r>
              <a:rPr lang="fa-IR" dirty="0" smtClean="0">
                <a:cs typeface="B Nazanin" pitchFamily="2" charset="-78"/>
              </a:rPr>
              <a:t> </a:t>
            </a:r>
            <a:r>
              <a:rPr lang="ar-SA" dirty="0" smtClean="0">
                <a:cs typeface="B Nazanin" pitchFamily="2" charset="-78"/>
              </a:rPr>
              <a:t>نسبت </a:t>
            </a:r>
            <a:r>
              <a:rPr lang="ar-SA" dirty="0">
                <a:cs typeface="B Nazanin" pitchFamily="2" charset="-78"/>
              </a:rPr>
              <a:t>به رقبا و افزایش ارزش برای مخاطبان.</a:t>
            </a:r>
            <a:endParaRPr lang="en-US" b="1" dirty="0">
              <a:cs typeface="B Nazanin" pitchFamily="2" charset="-78"/>
            </a:endParaRPr>
          </a:p>
          <a:p>
            <a:pPr algn="r" rtl="1">
              <a:buSzPct val="50000"/>
              <a:buFont typeface="Wingdings" pitchFamily="2" charset="2"/>
              <a:buChar char="v"/>
            </a:pPr>
            <a:r>
              <a:rPr lang="ar-SA" dirty="0">
                <a:cs typeface="B Nazanin" pitchFamily="2" charset="-78"/>
              </a:rPr>
              <a:t>مربوط</a:t>
            </a:r>
            <a:r>
              <a:rPr lang="ar-SA" dirty="0" smtClean="0">
                <a:cs typeface="B Nazanin" pitchFamily="2" charset="-78"/>
              </a:rPr>
              <a:t>:</a:t>
            </a:r>
            <a:r>
              <a:rPr lang="fa-IR" dirty="0" smtClean="0">
                <a:cs typeface="B Nazanin" pitchFamily="2" charset="-78"/>
              </a:rPr>
              <a:t> </a:t>
            </a:r>
            <a:r>
              <a:rPr lang="ar-SA" dirty="0" smtClean="0">
                <a:cs typeface="B Nazanin" pitchFamily="2" charset="-78"/>
              </a:rPr>
              <a:t>تاکید </a:t>
            </a:r>
            <a:r>
              <a:rPr lang="ar-SA" dirty="0">
                <a:cs typeface="B Nazanin" pitchFamily="2" charset="-78"/>
              </a:rPr>
              <a:t>داشتن بر آنچه که برای مخاطب نیز مهم است.</a:t>
            </a:r>
            <a:endParaRPr lang="en-US" b="1" dirty="0">
              <a:cs typeface="B Nazanin" pitchFamily="2" charset="-78"/>
            </a:endParaRPr>
          </a:p>
          <a:p>
            <a:pPr algn="r" rtl="1">
              <a:buSzPct val="50000"/>
              <a:buFont typeface="Wingdings" pitchFamily="2" charset="2"/>
              <a:buChar char="v"/>
            </a:pPr>
            <a:r>
              <a:rPr lang="ar-SA" dirty="0">
                <a:cs typeface="B Nazanin" pitchFamily="2" charset="-78"/>
              </a:rPr>
              <a:t>قابل رویت</a:t>
            </a:r>
            <a:r>
              <a:rPr lang="ar-SA" dirty="0" smtClean="0">
                <a:cs typeface="B Nazanin" pitchFamily="2" charset="-78"/>
              </a:rPr>
              <a:t>:</a:t>
            </a:r>
            <a:r>
              <a:rPr lang="fa-IR" dirty="0" smtClean="0">
                <a:cs typeface="B Nazanin" pitchFamily="2" charset="-78"/>
              </a:rPr>
              <a:t> </a:t>
            </a:r>
            <a:r>
              <a:rPr lang="ar-SA" dirty="0" smtClean="0">
                <a:cs typeface="B Nazanin" pitchFamily="2" charset="-78"/>
              </a:rPr>
              <a:t>تکرار </a:t>
            </a:r>
            <a:r>
              <a:rPr lang="ar-SA" dirty="0">
                <a:cs typeface="B Nazanin" pitchFamily="2" charset="-78"/>
              </a:rPr>
              <a:t>و در معرض بودن طولانی مدت در رسانه های جمعی.</a:t>
            </a:r>
            <a:endParaRPr lang="en-US" b="1" dirty="0">
              <a:cs typeface="B Nazanin" pitchFamily="2" charset="-78"/>
            </a:endParaRPr>
          </a:p>
          <a:p>
            <a:pPr algn="r" rtl="1">
              <a:buSzPct val="50000"/>
              <a:buFont typeface="Wingdings" pitchFamily="2" charset="2"/>
              <a:buChar char="v"/>
            </a:pPr>
            <a:r>
              <a:rPr lang="ar-SA" dirty="0" smtClean="0">
                <a:cs typeface="B Nazanin" pitchFamily="2" charset="-78"/>
              </a:rPr>
              <a:t>پایداری:</a:t>
            </a:r>
            <a:r>
              <a:rPr lang="fa-IR" dirty="0" smtClean="0">
                <a:cs typeface="B Nazanin" pitchFamily="2" charset="-78"/>
              </a:rPr>
              <a:t> </a:t>
            </a:r>
            <a:r>
              <a:rPr lang="ar-SA" dirty="0" smtClean="0">
                <a:cs typeface="B Nazanin" pitchFamily="2" charset="-78"/>
              </a:rPr>
              <a:t>از </a:t>
            </a:r>
            <a:r>
              <a:rPr lang="ar-SA" dirty="0">
                <a:cs typeface="B Nazanin" pitchFamily="2" charset="-78"/>
              </a:rPr>
              <a:t>خود گذشتگی</a:t>
            </a:r>
            <a:r>
              <a:rPr lang="ar-SA" dirty="0" smtClean="0">
                <a:cs typeface="B Nazanin" pitchFamily="2" charset="-78"/>
              </a:rPr>
              <a:t>،</a:t>
            </a:r>
            <a:r>
              <a:rPr lang="fa-IR" dirty="0" smtClean="0">
                <a:cs typeface="B Nazanin" pitchFamily="2" charset="-78"/>
              </a:rPr>
              <a:t> </a:t>
            </a:r>
            <a:r>
              <a:rPr lang="ar-SA" dirty="0" smtClean="0">
                <a:cs typeface="B Nazanin" pitchFamily="2" charset="-78"/>
              </a:rPr>
              <a:t>شجاعت،</a:t>
            </a:r>
            <a:r>
              <a:rPr lang="fa-IR" dirty="0" smtClean="0">
                <a:cs typeface="B Nazanin" pitchFamily="2" charset="-78"/>
              </a:rPr>
              <a:t> </a:t>
            </a:r>
            <a:r>
              <a:rPr lang="ar-SA" dirty="0" smtClean="0">
                <a:cs typeface="B Nazanin" pitchFamily="2" charset="-78"/>
              </a:rPr>
              <a:t>برنامه ریزی</a:t>
            </a:r>
            <a:r>
              <a:rPr lang="fa-IR" dirty="0" smtClean="0">
                <a:cs typeface="B Nazanin" pitchFamily="2" charset="-78"/>
              </a:rPr>
              <a:t> </a:t>
            </a:r>
            <a:r>
              <a:rPr lang="ar-SA" dirty="0" smtClean="0">
                <a:cs typeface="B Nazanin" pitchFamily="2" charset="-78"/>
              </a:rPr>
              <a:t>و </a:t>
            </a:r>
            <a:r>
              <a:rPr lang="ar-SA" dirty="0">
                <a:cs typeface="B Nazanin" pitchFamily="2" charset="-78"/>
              </a:rPr>
              <a:t>صبر برای مقاوم بودن برای تبدیل به چهره خاص شدن.</a:t>
            </a:r>
            <a:endParaRPr lang="en-US" b="1" dirty="0">
              <a:cs typeface="B Nazanin" pitchFamily="2" charset="-78"/>
            </a:endParaRPr>
          </a:p>
          <a:p>
            <a:pPr algn="r" rtl="1">
              <a:buSzPct val="50000"/>
              <a:buFont typeface="Wingdings" pitchFamily="2" charset="2"/>
              <a:buChar char="v"/>
            </a:pPr>
            <a:r>
              <a:rPr lang="ar-SA" dirty="0">
                <a:cs typeface="B Nazanin" pitchFamily="2" charset="-78"/>
              </a:rPr>
              <a:t>حسن نیت</a:t>
            </a:r>
            <a:r>
              <a:rPr lang="ar-SA" dirty="0" smtClean="0">
                <a:cs typeface="B Nazanin" pitchFamily="2" charset="-78"/>
              </a:rPr>
              <a:t>:</a:t>
            </a:r>
            <a:r>
              <a:rPr lang="fa-IR" dirty="0" smtClean="0">
                <a:cs typeface="B Nazanin" pitchFamily="2" charset="-78"/>
              </a:rPr>
              <a:t> </a:t>
            </a:r>
            <a:r>
              <a:rPr lang="ar-SA" dirty="0" smtClean="0">
                <a:cs typeface="B Nazanin" pitchFamily="2" charset="-78"/>
              </a:rPr>
              <a:t>تداعی </a:t>
            </a:r>
            <a:r>
              <a:rPr lang="ar-SA" dirty="0">
                <a:cs typeface="B Nazanin" pitchFamily="2" charset="-78"/>
              </a:rPr>
              <a:t>شدن با ویژگی مثبت و ارزشمند در ذهن مخاطب.</a:t>
            </a:r>
            <a:endParaRPr lang="en-US" b="1" dirty="0">
              <a:cs typeface="B Nazanin" pitchFamily="2" charset="-78"/>
            </a:endParaRPr>
          </a:p>
          <a:p>
            <a:pPr algn="r" rtl="1">
              <a:buSzPct val="50000"/>
              <a:buFont typeface="Wingdings" pitchFamily="2" charset="2"/>
              <a:buChar char="v"/>
            </a:pPr>
            <a:r>
              <a:rPr lang="ar-SA" dirty="0">
                <a:cs typeface="B Nazanin" pitchFamily="2" charset="-78"/>
              </a:rPr>
              <a:t>عملکرد</a:t>
            </a:r>
            <a:r>
              <a:rPr lang="ar-SA" dirty="0" smtClean="0">
                <a:cs typeface="B Nazanin" pitchFamily="2" charset="-78"/>
              </a:rPr>
              <a:t>:</a:t>
            </a:r>
            <a:r>
              <a:rPr lang="fa-IR" dirty="0" smtClean="0">
                <a:cs typeface="B Nazanin" pitchFamily="2" charset="-78"/>
              </a:rPr>
              <a:t> </a:t>
            </a:r>
            <a:r>
              <a:rPr lang="ar-SA" dirty="0" smtClean="0">
                <a:cs typeface="B Nazanin" pitchFamily="2" charset="-78"/>
              </a:rPr>
              <a:t>داشتن </a:t>
            </a:r>
            <a:r>
              <a:rPr lang="ar-SA" dirty="0">
                <a:cs typeface="B Nazanin" pitchFamily="2" charset="-78"/>
              </a:rPr>
              <a:t>عملکرد صحیح </a:t>
            </a:r>
            <a:r>
              <a:rPr lang="ar-SA" dirty="0" smtClean="0">
                <a:cs typeface="B Nazanin" pitchFamily="2" charset="-78"/>
              </a:rPr>
              <a:t>و</a:t>
            </a:r>
            <a:r>
              <a:rPr lang="fa-IR" dirty="0" smtClean="0">
                <a:cs typeface="B Nazanin" pitchFamily="2" charset="-78"/>
              </a:rPr>
              <a:t> </a:t>
            </a:r>
            <a:r>
              <a:rPr lang="ar-SA" dirty="0" smtClean="0">
                <a:cs typeface="B Nazanin" pitchFamily="2" charset="-78"/>
              </a:rPr>
              <a:t>اصلاح پیوسته</a:t>
            </a:r>
            <a:r>
              <a:rPr lang="fa-IR" dirty="0" smtClean="0">
                <a:cs typeface="B Nazanin" pitchFamily="2" charset="-78"/>
              </a:rPr>
              <a:t>.</a:t>
            </a:r>
            <a:endParaRPr lang="en-US" b="1" dirty="0">
              <a:cs typeface="B Nazanin" pitchFamily="2" charset="-78"/>
            </a:endParaRPr>
          </a:p>
          <a:p>
            <a:pPr algn="r">
              <a:buSzPct val="50000"/>
              <a:buFont typeface="Wingdings" pitchFamily="2" charset="2"/>
              <a:buChar char="v"/>
            </a:pPr>
            <a:endParaRPr lang="en-US" dirty="0">
              <a:cs typeface="B Nazanin" pitchFamily="2" charset="-78"/>
            </a:endParaRPr>
          </a:p>
        </p:txBody>
      </p:sp>
    </p:spTree>
    <p:extLst>
      <p:ext uri="{BB962C8B-B14F-4D97-AF65-F5344CB8AC3E}">
        <p14:creationId xmlns:p14="http://schemas.microsoft.com/office/powerpoint/2010/main" val="927551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راه های گریز از مرگ برند شخصی</a:t>
            </a:r>
            <a:endParaRPr lang="en-US" dirty="0">
              <a:cs typeface="B Nazanin" pitchFamily="2" charset="-78"/>
            </a:endParaRPr>
          </a:p>
        </p:txBody>
      </p:sp>
      <p:sp>
        <p:nvSpPr>
          <p:cNvPr id="3" name="Content Placeholder 2"/>
          <p:cNvSpPr>
            <a:spLocks noGrp="1"/>
          </p:cNvSpPr>
          <p:nvPr>
            <p:ph idx="1"/>
          </p:nvPr>
        </p:nvSpPr>
        <p:spPr/>
        <p:txBody>
          <a:bodyPr/>
          <a:lstStyle/>
          <a:p>
            <a:pPr algn="r" rtl="1"/>
            <a:r>
              <a:rPr lang="ar-SA" b="1" dirty="0">
                <a:cs typeface="B Nazanin" pitchFamily="2" charset="-78"/>
              </a:rPr>
              <a:t>جایگاه‌سازی </a:t>
            </a:r>
            <a:r>
              <a:rPr lang="ar-SA" b="1" dirty="0" smtClean="0">
                <a:cs typeface="B Nazanin" pitchFamily="2" charset="-78"/>
              </a:rPr>
              <a:t>انتقالی</a:t>
            </a:r>
            <a:endParaRPr lang="fa-IR" b="1" dirty="0" smtClean="0">
              <a:cs typeface="B Nazanin" pitchFamily="2" charset="-78"/>
            </a:endParaRPr>
          </a:p>
          <a:p>
            <a:pPr algn="r" rtl="1"/>
            <a:r>
              <a:rPr lang="ar-SA" b="1" dirty="0">
                <a:cs typeface="B Nazanin" pitchFamily="2" charset="-78"/>
              </a:rPr>
              <a:t>جایگاه‌سازی تناسخی </a:t>
            </a:r>
            <a:endParaRPr lang="fa-IR" b="1" dirty="0" smtClean="0">
              <a:cs typeface="B Nazanin" pitchFamily="2" charset="-78"/>
            </a:endParaRPr>
          </a:p>
          <a:p>
            <a:pPr algn="r" rtl="1"/>
            <a:r>
              <a:rPr lang="ar-SA" b="1" dirty="0">
                <a:cs typeface="B Nazanin" pitchFamily="2" charset="-78"/>
              </a:rPr>
              <a:t>جایگاه‌سازی موازی </a:t>
            </a:r>
            <a:endParaRPr lang="en-US" dirty="0">
              <a:cs typeface="B Nazanin" pitchFamily="2" charset="-78"/>
            </a:endParaRPr>
          </a:p>
        </p:txBody>
      </p:sp>
    </p:spTree>
    <p:extLst>
      <p:ext uri="{BB962C8B-B14F-4D97-AF65-F5344CB8AC3E}">
        <p14:creationId xmlns:p14="http://schemas.microsoft.com/office/powerpoint/2010/main" val="234814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Nazanin" pitchFamily="2" charset="-78"/>
              </a:rPr>
              <a:t>خطاهای رایج حوزه برندسازی شخصی</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2400" b="1" dirty="0" smtClean="0">
                <a:cs typeface="B Nazanin" pitchFamily="2" charset="-78"/>
              </a:rPr>
              <a:t>برندسازی شخصی به خودی خود، یک محصول و دستاورد نیست. بلکه لباسی است که بر تن محصول و دستاوردهای قبلی ما پوشانده </a:t>
            </a:r>
            <a:r>
              <a:rPr lang="fa-IR" sz="2400" b="1" dirty="0" smtClean="0">
                <a:cs typeface="B Nazanin" pitchFamily="2" charset="-78"/>
              </a:rPr>
              <a:t>می‌شود.</a:t>
            </a:r>
            <a:endParaRPr lang="en-US" sz="2400" b="1" dirty="0" smtClean="0">
              <a:cs typeface="B Nazanin" pitchFamily="2" charset="-78"/>
            </a:endParaRPr>
          </a:p>
          <a:p>
            <a:pPr algn="r" rtl="1"/>
            <a:r>
              <a:rPr lang="fa-IR" sz="2400" b="1" dirty="0" smtClean="0">
                <a:cs typeface="B Nazanin" pitchFamily="2" charset="-78"/>
              </a:rPr>
              <a:t>برندسازی شخصی، نیازمند زمان زیادی است.</a:t>
            </a:r>
            <a:endParaRPr lang="en-US" sz="2400" b="1" dirty="0" smtClean="0">
              <a:cs typeface="B Nazanin" pitchFamily="2" charset="-78"/>
            </a:endParaRPr>
          </a:p>
          <a:p>
            <a:pPr algn="r" rtl="1"/>
            <a:r>
              <a:rPr lang="fa-IR" sz="2400" b="1" dirty="0" smtClean="0">
                <a:cs typeface="B Nazanin" pitchFamily="2" charset="-78"/>
              </a:rPr>
              <a:t>در برندسازی شخصی موفق، ابتدا مردم به سمت شخص می‌آیند و نه اینکه شخص به سمت مردم برود.</a:t>
            </a:r>
            <a:endParaRPr lang="en-US" sz="2400" b="1" dirty="0" smtClean="0">
              <a:cs typeface="B Nazanin" pitchFamily="2" charset="-78"/>
            </a:endParaRPr>
          </a:p>
          <a:p>
            <a:pPr algn="r" rtl="1"/>
            <a:r>
              <a:rPr lang="fa-IR" sz="2400" b="1" dirty="0" smtClean="0">
                <a:cs typeface="B Nazanin" pitchFamily="2" charset="-78"/>
              </a:rPr>
              <a:t>برندسازی شخصی با ایجاد یک تصویر رویایی ایده‌آل فرق دارد.</a:t>
            </a:r>
            <a:endParaRPr lang="en-US" sz="2400" b="1" dirty="0" smtClean="0">
              <a:cs typeface="B Nazanin" pitchFamily="2" charset="-78"/>
            </a:endParaRPr>
          </a:p>
          <a:p>
            <a:pPr algn="r" rtl="1"/>
            <a:r>
              <a:rPr lang="fa-IR" sz="2400" b="1" dirty="0" smtClean="0">
                <a:cs typeface="B Nazanin" pitchFamily="2" charset="-78"/>
              </a:rPr>
              <a:t>برندسازی شخصی، با ایستادن کنار همه‌ی افراد صاحب نام و صاحب برند،‌ تفاوت </a:t>
            </a:r>
            <a:r>
              <a:rPr lang="fa-IR" sz="2400" b="1" dirty="0" smtClean="0">
                <a:cs typeface="B Nazanin" pitchFamily="2" charset="-78"/>
              </a:rPr>
              <a:t>دارد.</a:t>
            </a:r>
            <a:endParaRPr lang="en-US" sz="2400" b="1" dirty="0" smtClean="0">
              <a:cs typeface="B Nazanin" pitchFamily="2" charset="-78"/>
            </a:endParaRPr>
          </a:p>
          <a:p>
            <a:pPr algn="r" rtl="1"/>
            <a:r>
              <a:rPr lang="fa-IR" sz="2400" b="1" dirty="0" smtClean="0">
                <a:cs typeface="B Nazanin" pitchFamily="2" charset="-78"/>
              </a:rPr>
              <a:t>به دست آوردن دل همه، با برندسازی شخصی تفاوت </a:t>
            </a:r>
            <a:r>
              <a:rPr lang="fa-IR" sz="2400" b="1" dirty="0" smtClean="0">
                <a:cs typeface="B Nazanin" pitchFamily="2" charset="-78"/>
              </a:rPr>
              <a:t>دارد.</a:t>
            </a:r>
            <a:endParaRPr lang="en-US" sz="2400" dirty="0">
              <a:cs typeface="B Nazanin" pitchFamily="2" charset="-78"/>
            </a:endParaRPr>
          </a:p>
        </p:txBody>
      </p:sp>
    </p:spTree>
    <p:extLst>
      <p:ext uri="{BB962C8B-B14F-4D97-AF65-F5344CB8AC3E}">
        <p14:creationId xmlns:p14="http://schemas.microsoft.com/office/powerpoint/2010/main" val="1852158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اتهامات </a:t>
            </a:r>
            <a:r>
              <a:rPr lang="fa-IR" dirty="0" smtClean="0">
                <a:cs typeface="B Nazanin" pitchFamily="2" charset="-78"/>
              </a:rPr>
              <a:t>برندسازی </a:t>
            </a:r>
            <a:r>
              <a:rPr lang="fa-IR" dirty="0" smtClean="0">
                <a:cs typeface="B Nazanin" pitchFamily="2" charset="-78"/>
              </a:rPr>
              <a:t>شخصی</a:t>
            </a:r>
            <a:endParaRPr lang="en-US" dirty="0">
              <a:cs typeface="B Nazanin" pitchFamily="2" charset="-78"/>
            </a:endParaRPr>
          </a:p>
        </p:txBody>
      </p:sp>
      <p:sp>
        <p:nvSpPr>
          <p:cNvPr id="3" name="Content Placeholder 2"/>
          <p:cNvSpPr>
            <a:spLocks noGrp="1"/>
          </p:cNvSpPr>
          <p:nvPr>
            <p:ph idx="1"/>
          </p:nvPr>
        </p:nvSpPr>
        <p:spPr/>
        <p:txBody>
          <a:bodyPr>
            <a:normAutofit lnSpcReduction="10000"/>
          </a:bodyPr>
          <a:lstStyle/>
          <a:p>
            <a:pPr algn="r" rtl="1"/>
            <a:r>
              <a:rPr lang="fa-IR" sz="2400" b="1" dirty="0" smtClean="0">
                <a:cs typeface="B Nazanin" pitchFamily="2" charset="-78"/>
              </a:rPr>
              <a:t>غیر انسانی است؛</a:t>
            </a:r>
            <a:endParaRPr lang="fa-IR" sz="2400" b="1" dirty="0" smtClean="0">
              <a:cs typeface="B Nazanin" pitchFamily="2" charset="-78"/>
            </a:endParaRPr>
          </a:p>
          <a:p>
            <a:pPr algn="r" rtl="1"/>
            <a:r>
              <a:rPr lang="fa-IR" sz="2400" b="1" dirty="0" smtClean="0">
                <a:cs typeface="B Nazanin" pitchFamily="2" charset="-78"/>
              </a:rPr>
              <a:t>خود نوازشی است؛</a:t>
            </a:r>
            <a:endParaRPr lang="fa-IR" sz="2400" b="1" dirty="0" smtClean="0">
              <a:cs typeface="B Nazanin" pitchFamily="2" charset="-78"/>
            </a:endParaRPr>
          </a:p>
          <a:p>
            <a:pPr algn="r" rtl="1"/>
            <a:r>
              <a:rPr lang="fa-IR" sz="2400" b="1" dirty="0" smtClean="0">
                <a:cs typeface="B Nazanin" pitchFamily="2" charset="-78"/>
              </a:rPr>
              <a:t>چیز جدیدی نیست؛</a:t>
            </a:r>
            <a:endParaRPr lang="fa-IR" sz="2400" b="1" dirty="0" smtClean="0">
              <a:cs typeface="B Nazanin" pitchFamily="2" charset="-78"/>
            </a:endParaRPr>
          </a:p>
          <a:p>
            <a:pPr algn="r" rtl="1"/>
            <a:r>
              <a:rPr lang="fa-IR" sz="2400" b="1" dirty="0" smtClean="0">
                <a:cs typeface="B Nazanin" pitchFamily="2" charset="-78"/>
              </a:rPr>
              <a:t>مد زودگذر است؛</a:t>
            </a:r>
            <a:endParaRPr lang="fa-IR" sz="2400" b="1" dirty="0" smtClean="0">
              <a:cs typeface="B Nazanin" pitchFamily="2" charset="-78"/>
            </a:endParaRPr>
          </a:p>
          <a:p>
            <a:pPr algn="r" rtl="1"/>
            <a:r>
              <a:rPr lang="fa-IR" sz="2400" b="1" dirty="0" smtClean="0">
                <a:cs typeface="B Nazanin" pitchFamily="2" charset="-78"/>
              </a:rPr>
              <a:t>انسان ها را در چارچوب می گذارد؛</a:t>
            </a:r>
            <a:endParaRPr lang="fa-IR" sz="2400" b="1" dirty="0" smtClean="0">
              <a:cs typeface="B Nazanin" pitchFamily="2" charset="-78"/>
            </a:endParaRPr>
          </a:p>
          <a:p>
            <a:pPr algn="r" rtl="1"/>
            <a:r>
              <a:rPr lang="fa-IR" sz="2400" b="1" dirty="0" smtClean="0">
                <a:cs typeface="B Nazanin" pitchFamily="2" charset="-78"/>
              </a:rPr>
              <a:t>تفکر را محدود می کند؛</a:t>
            </a:r>
            <a:endParaRPr lang="fa-IR" sz="2400" b="1" dirty="0" smtClean="0">
              <a:cs typeface="B Nazanin" pitchFamily="2" charset="-78"/>
            </a:endParaRPr>
          </a:p>
          <a:p>
            <a:pPr algn="r" rtl="1"/>
            <a:r>
              <a:rPr lang="fa-IR" sz="2400" b="1" dirty="0" smtClean="0">
                <a:cs typeface="B Nazanin" pitchFamily="2" charset="-78"/>
              </a:rPr>
              <a:t>کسانی که درگیرش </a:t>
            </a:r>
            <a:r>
              <a:rPr lang="fa-IR" sz="2400" b="1" dirty="0" smtClean="0">
                <a:cs typeface="B Nazanin" pitchFamily="2" charset="-78"/>
              </a:rPr>
              <a:t>هستند</a:t>
            </a:r>
            <a:r>
              <a:rPr lang="fa-IR" sz="2400" b="1" dirty="0" smtClean="0">
                <a:cs typeface="B Nazanin" pitchFamily="2" charset="-78"/>
              </a:rPr>
              <a:t> انتقادناپذیر می شوند؛</a:t>
            </a:r>
            <a:endParaRPr lang="fa-IR" sz="2400" b="1" dirty="0" smtClean="0">
              <a:cs typeface="B Nazanin" pitchFamily="2" charset="-78"/>
            </a:endParaRPr>
          </a:p>
          <a:p>
            <a:pPr algn="r" rtl="1"/>
            <a:r>
              <a:rPr lang="fa-IR" sz="2400" b="1" dirty="0" smtClean="0">
                <a:cs typeface="B Nazanin" pitchFamily="2" charset="-78"/>
              </a:rPr>
              <a:t>بیش از حد نیارمند تایید از سوی دیگران است؛</a:t>
            </a:r>
            <a:endParaRPr lang="fa-IR" sz="2400" b="1" dirty="0" smtClean="0">
              <a:cs typeface="B Nazanin" pitchFamily="2" charset="-78"/>
            </a:endParaRPr>
          </a:p>
          <a:p>
            <a:pPr algn="r" rtl="1"/>
            <a:r>
              <a:rPr lang="fa-IR" sz="2400" b="1" dirty="0" smtClean="0">
                <a:cs typeface="B Nazanin" pitchFamily="2" charset="-78"/>
              </a:rPr>
              <a:t>تمرکز بر صداقت را تغییر می دهد؛</a:t>
            </a:r>
          </a:p>
          <a:p>
            <a:pPr algn="r" rtl="1"/>
            <a:r>
              <a:rPr lang="fa-IR" sz="2400" b="1" dirty="0" smtClean="0">
                <a:cs typeface="B Nazanin" pitchFamily="2" charset="-78"/>
              </a:rPr>
              <a:t>مرز بین زندگی شخصی و حرفه ای شما را برمی دارد؛</a:t>
            </a:r>
            <a:endParaRPr lang="fa-IR" sz="2400" b="1" dirty="0" smtClean="0">
              <a:cs typeface="B Nazanin" pitchFamily="2" charset="-78"/>
            </a:endParaRPr>
          </a:p>
          <a:p>
            <a:pPr algn="r" rtl="1"/>
            <a:r>
              <a:rPr lang="fa-IR" sz="2400" b="1" dirty="0">
                <a:cs typeface="B Nazanin" pitchFamily="2" charset="-78"/>
              </a:rPr>
              <a:t>بیش از حد متکی </a:t>
            </a:r>
            <a:r>
              <a:rPr lang="fa-IR" sz="2400" b="1" dirty="0" smtClean="0">
                <a:cs typeface="B Nazanin" pitchFamily="2" charset="-78"/>
              </a:rPr>
              <a:t>به </a:t>
            </a:r>
            <a:r>
              <a:rPr lang="fa-IR" sz="2400" b="1" dirty="0">
                <a:cs typeface="B Nazanin" pitchFamily="2" charset="-78"/>
              </a:rPr>
              <a:t>رسانه های </a:t>
            </a:r>
            <a:r>
              <a:rPr lang="fa-IR" sz="2400" b="1" dirty="0" smtClean="0">
                <a:cs typeface="B Nazanin" pitchFamily="2" charset="-78"/>
              </a:rPr>
              <a:t>اجتماعی است.</a:t>
            </a:r>
            <a:endParaRPr lang="en-US" sz="2400" b="1" dirty="0">
              <a:cs typeface="B Nazanin" pitchFamily="2" charset="-78"/>
            </a:endParaRPr>
          </a:p>
        </p:txBody>
      </p:sp>
    </p:spTree>
    <p:extLst>
      <p:ext uri="{BB962C8B-B14F-4D97-AF65-F5344CB8AC3E}">
        <p14:creationId xmlns:p14="http://schemas.microsoft.com/office/powerpoint/2010/main" val="1614755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b="1" dirty="0" smtClean="0">
                <a:cs typeface="B Nazanin" pitchFamily="2" charset="-78"/>
              </a:rPr>
              <a:t>ارزنده و برازنده باشید</a:t>
            </a:r>
            <a:r>
              <a:rPr lang="fa-IR" b="1" dirty="0">
                <a:cs typeface="B Nazanin" pitchFamily="2" charset="-78"/>
              </a:rPr>
              <a:t>. </a:t>
            </a:r>
            <a:endParaRPr lang="en-US" b="1" dirty="0" smtClean="0">
              <a:cs typeface="B Nazanin" pitchFamily="2" charset="-78"/>
            </a:endParaRPr>
          </a:p>
          <a:p>
            <a:pPr marL="0" indent="0" algn="r" rtl="1">
              <a:buNone/>
            </a:pPr>
            <a:r>
              <a:rPr lang="en-US" b="1" dirty="0">
                <a:cs typeface="B Nazanin" pitchFamily="2" charset="-78"/>
              </a:rPr>
              <a:t> </a:t>
            </a:r>
            <a:r>
              <a:rPr lang="en-US" b="1" dirty="0" smtClean="0">
                <a:cs typeface="B Nazanin" pitchFamily="2" charset="-78"/>
              </a:rPr>
              <a:t>        </a:t>
            </a:r>
            <a:r>
              <a:rPr lang="fa-IR" b="1" dirty="0" smtClean="0">
                <a:cs typeface="B Nazanin" pitchFamily="2" charset="-78"/>
              </a:rPr>
              <a:t>در </a:t>
            </a:r>
            <a:r>
              <a:rPr lang="fa-IR" b="1" dirty="0">
                <a:cs typeface="B Nazanin" pitchFamily="2" charset="-78"/>
              </a:rPr>
              <a:t>دسترس و در دید باشید. </a:t>
            </a:r>
            <a:endParaRPr lang="en-US" b="1" dirty="0" smtClean="0">
              <a:cs typeface="B Nazanin" pitchFamily="2" charset="-78"/>
            </a:endParaRPr>
          </a:p>
          <a:p>
            <a:pPr marL="0" indent="0" algn="r" rtl="1">
              <a:buNone/>
            </a:pPr>
            <a:r>
              <a:rPr lang="en-US" b="1" dirty="0">
                <a:cs typeface="B Nazanin" pitchFamily="2" charset="-78"/>
              </a:rPr>
              <a:t> </a:t>
            </a:r>
            <a:r>
              <a:rPr lang="en-US" b="1" dirty="0" smtClean="0">
                <a:cs typeface="B Nazanin" pitchFamily="2" charset="-78"/>
              </a:rPr>
              <a:t>                               </a:t>
            </a:r>
            <a:r>
              <a:rPr lang="fa-IR" b="1" dirty="0" smtClean="0">
                <a:cs typeface="B Nazanin" pitchFamily="2" charset="-78"/>
              </a:rPr>
              <a:t>تبلیغ </a:t>
            </a:r>
            <a:r>
              <a:rPr lang="fa-IR" b="1" dirty="0">
                <a:cs typeface="B Nazanin" pitchFamily="2" charset="-78"/>
              </a:rPr>
              <a:t>و ترویج را </a:t>
            </a:r>
            <a:r>
              <a:rPr lang="fa-IR" b="1" dirty="0" smtClean="0">
                <a:cs typeface="B Nazanin" pitchFamily="2" charset="-78"/>
              </a:rPr>
              <a:t>فراموش </a:t>
            </a:r>
            <a:r>
              <a:rPr lang="fa-IR" b="1" dirty="0">
                <a:cs typeface="B Nazanin" pitchFamily="2" charset="-78"/>
              </a:rPr>
              <a:t>نکنید</a:t>
            </a:r>
            <a:r>
              <a:rPr lang="fa-IR" b="1" dirty="0" smtClean="0">
                <a:cs typeface="B Nazanin" pitchFamily="2" charset="-78"/>
              </a:rPr>
              <a:t>.</a:t>
            </a:r>
          </a:p>
          <a:p>
            <a:pPr marL="0" indent="0" algn="r" rtl="1">
              <a:buNone/>
            </a:pPr>
            <a:endParaRPr lang="fa-IR" b="1" dirty="0">
              <a:cs typeface="B Nazanin" pitchFamily="2" charset="-78"/>
            </a:endParaRPr>
          </a:p>
          <a:p>
            <a:pPr marL="0" indent="0" algn="r" rtl="1">
              <a:buNone/>
            </a:pPr>
            <a:endParaRPr lang="fa-IR" dirty="0">
              <a:cs typeface="B Nazanin" pitchFamily="2" charset="-78"/>
            </a:endParaRPr>
          </a:p>
          <a:p>
            <a:pPr marL="0" indent="0" algn="ctr" rtl="1">
              <a:buNone/>
            </a:pPr>
            <a:r>
              <a:rPr lang="fa-IR" sz="3600" b="1" dirty="0">
                <a:solidFill>
                  <a:srgbClr val="C00000"/>
                </a:solidFill>
                <a:cs typeface="B Nazanin" pitchFamily="2" charset="-78"/>
              </a:rPr>
              <a:t>«</a:t>
            </a:r>
            <a:r>
              <a:rPr lang="fa-IR" sz="3600" b="1" dirty="0" smtClean="0">
                <a:solidFill>
                  <a:srgbClr val="C00000"/>
                </a:solidFill>
                <a:cs typeface="B Nazanin" pitchFamily="2" charset="-78"/>
              </a:rPr>
              <a:t>قهرمانان </a:t>
            </a:r>
            <a:r>
              <a:rPr lang="fa-IR" sz="3600" b="1" dirty="0">
                <a:solidFill>
                  <a:srgbClr val="C00000"/>
                </a:solidFill>
                <a:cs typeface="B Nazanin" pitchFamily="2" charset="-78"/>
              </a:rPr>
              <a:t>آنانی هستند که می دانند </a:t>
            </a:r>
            <a:r>
              <a:rPr lang="fa-IR" sz="3600" b="1" dirty="0" smtClean="0">
                <a:solidFill>
                  <a:srgbClr val="C00000"/>
                </a:solidFill>
                <a:cs typeface="B Nazanin" pitchFamily="2" charset="-78"/>
              </a:rPr>
              <a:t>کیستند»</a:t>
            </a:r>
            <a:endParaRPr lang="fa-IR" sz="3600" b="1" dirty="0">
              <a:solidFill>
                <a:srgbClr val="C00000"/>
              </a:solidFill>
              <a:cs typeface="B Nazanin" pitchFamily="2" charset="-78"/>
            </a:endParaRPr>
          </a:p>
          <a:p>
            <a:pPr marL="0" indent="0" algn="r" rtl="1">
              <a:buNone/>
            </a:pPr>
            <a:endParaRPr lang="fa-IR" b="1" dirty="0">
              <a:cs typeface="B Nazanin" pitchFamily="2" charset="-78"/>
            </a:endParaRPr>
          </a:p>
        </p:txBody>
      </p:sp>
    </p:spTree>
    <p:extLst>
      <p:ext uri="{BB962C8B-B14F-4D97-AF65-F5344CB8AC3E}">
        <p14:creationId xmlns:p14="http://schemas.microsoft.com/office/powerpoint/2010/main" val="1848113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a-IR" dirty="0">
                <a:cs typeface="B Nazanin" pitchFamily="2" charset="-78"/>
              </a:rPr>
              <a:t>آ</a:t>
            </a:r>
            <a:r>
              <a:rPr lang="fa-IR" dirty="0" smtClean="0">
                <a:cs typeface="B Nazanin" pitchFamily="2" charset="-78"/>
              </a:rPr>
              <a:t>نچه می آید...</a:t>
            </a:r>
            <a:endParaRPr lang="en-US" dirty="0">
              <a:cs typeface="B Nazanin" pitchFamily="2" charset="-78"/>
            </a:endParaRPr>
          </a:p>
        </p:txBody>
      </p:sp>
      <p:sp>
        <p:nvSpPr>
          <p:cNvPr id="6" name="Content Placeholder 2"/>
          <p:cNvSpPr txBox="1">
            <a:spLocks/>
          </p:cNvSpPr>
          <p:nvPr/>
        </p:nvSpPr>
        <p:spPr>
          <a:xfrm>
            <a:off x="609600" y="1752600"/>
            <a:ext cx="777882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buSzPct val="90000"/>
              <a:buBlip>
                <a:blip r:embed="rId2"/>
              </a:buBlip>
            </a:pPr>
            <a:r>
              <a:rPr lang="fa-IR" dirty="0" smtClean="0">
                <a:cs typeface="B Nazanin" pitchFamily="2" charset="-78"/>
              </a:rPr>
              <a:t>برند چیست؟</a:t>
            </a:r>
          </a:p>
          <a:p>
            <a:pPr algn="r" rtl="1">
              <a:buSzPct val="90000"/>
              <a:buBlip>
                <a:blip r:embed="rId2"/>
              </a:buBlip>
            </a:pPr>
            <a:r>
              <a:rPr lang="fa-IR" dirty="0" smtClean="0">
                <a:cs typeface="B Nazanin" pitchFamily="2" charset="-78"/>
              </a:rPr>
              <a:t>تعریف و تاریخچه برند شخصیت</a:t>
            </a:r>
          </a:p>
          <a:p>
            <a:pPr algn="r" rtl="1">
              <a:buSzPct val="90000"/>
              <a:buBlip>
                <a:blip r:embed="rId2"/>
              </a:buBlip>
            </a:pPr>
            <a:r>
              <a:rPr lang="fa-IR" dirty="0" smtClean="0">
                <a:cs typeface="B Nazanin" pitchFamily="2" charset="-78"/>
              </a:rPr>
              <a:t>اهداف، اهمیت، مزایا و ضرورت برندسازی شخصیت </a:t>
            </a:r>
          </a:p>
          <a:p>
            <a:pPr algn="r" rtl="1">
              <a:buSzPct val="90000"/>
              <a:buBlip>
                <a:blip r:embed="rId2"/>
              </a:buBlip>
            </a:pPr>
            <a:r>
              <a:rPr lang="fa-IR" dirty="0" smtClean="0">
                <a:cs typeface="B Nazanin" pitchFamily="2" charset="-78"/>
              </a:rPr>
              <a:t>عوامل موفقیت برندسازی شخصیت</a:t>
            </a:r>
          </a:p>
          <a:p>
            <a:pPr algn="r" rtl="1">
              <a:buSzPct val="90000"/>
              <a:buBlip>
                <a:blip r:embed="rId2"/>
              </a:buBlip>
            </a:pPr>
            <a:r>
              <a:rPr lang="fa-IR" dirty="0" smtClean="0">
                <a:cs typeface="B Nazanin" pitchFamily="2" charset="-78"/>
              </a:rPr>
              <a:t>فرایند برندسازی شخصیت</a:t>
            </a:r>
          </a:p>
          <a:p>
            <a:pPr algn="r" rtl="1">
              <a:buSzPct val="90000"/>
              <a:buBlip>
                <a:blip r:embed="rId2"/>
              </a:buBlip>
            </a:pPr>
            <a:r>
              <a:rPr lang="fa-IR" dirty="0" smtClean="0">
                <a:cs typeface="B Nazanin" pitchFamily="2" charset="-78"/>
              </a:rPr>
              <a:t>استراتژی های گریز از مرگ برند شخصیت</a:t>
            </a:r>
          </a:p>
          <a:p>
            <a:pPr algn="r" rtl="1">
              <a:buSzPct val="90000"/>
              <a:buBlip>
                <a:blip r:embed="rId2"/>
              </a:buBlip>
            </a:pPr>
            <a:r>
              <a:rPr lang="fa-IR" dirty="0" smtClean="0">
                <a:cs typeface="B Nazanin" pitchFamily="2" charset="-78"/>
              </a:rPr>
              <a:t>چالش های </a:t>
            </a:r>
            <a:r>
              <a:rPr lang="fa-IR" dirty="0">
                <a:cs typeface="B Nazanin" pitchFamily="2" charset="-78"/>
              </a:rPr>
              <a:t>برندسازی شخصیت</a:t>
            </a:r>
          </a:p>
          <a:p>
            <a:pPr algn="r" rtl="1">
              <a:buSzPct val="90000"/>
              <a:buBlip>
                <a:blip r:embed="rId2"/>
              </a:buBlip>
            </a:pPr>
            <a:endParaRPr lang="fa-IR" dirty="0" smtClean="0">
              <a:cs typeface="B Nazanin" pitchFamily="2" charset="-78"/>
            </a:endParaRPr>
          </a:p>
          <a:p>
            <a:pPr algn="r" rtl="1">
              <a:buSzPct val="90000"/>
              <a:buBlip>
                <a:blip r:embed="rId2"/>
              </a:buBlip>
            </a:pPr>
            <a:endParaRPr lang="fa-IR" dirty="0" smtClean="0">
              <a:cs typeface="B Nazanin" pitchFamily="2" charset="-78"/>
            </a:endParaRPr>
          </a:p>
          <a:p>
            <a:pPr algn="r" rtl="1">
              <a:buSzPct val="90000"/>
              <a:buBlip>
                <a:blip r:embed="rId2"/>
              </a:buBlip>
            </a:pPr>
            <a:endParaRPr lang="en-US" dirty="0">
              <a:cs typeface="B Nazanin" pitchFamily="2" charset="-78"/>
            </a:endParaRPr>
          </a:p>
        </p:txBody>
      </p:sp>
    </p:spTree>
    <p:extLst>
      <p:ext uri="{BB962C8B-B14F-4D97-AF65-F5344CB8AC3E}">
        <p14:creationId xmlns:p14="http://schemas.microsoft.com/office/powerpoint/2010/main" val="856478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smtClean="0">
                <a:cs typeface="B Nazanin" pitchFamily="2" charset="-78"/>
              </a:rPr>
              <a:t>معرفی کتاب</a:t>
            </a:r>
            <a:endParaRPr lang="en-US" dirty="0">
              <a:cs typeface="B Nazanin" pitchFamily="2" charset="-78"/>
            </a:endParaRPr>
          </a:p>
        </p:txBody>
      </p:sp>
      <p:sp>
        <p:nvSpPr>
          <p:cNvPr id="3" name="Content Placeholder 2"/>
          <p:cNvSpPr>
            <a:spLocks noGrp="1"/>
          </p:cNvSpPr>
          <p:nvPr>
            <p:ph idx="1"/>
          </p:nvPr>
        </p:nvSpPr>
        <p:spPr/>
        <p:txBody>
          <a:bodyPr/>
          <a:lstStyle/>
          <a:p>
            <a:pPr algn="r" rtl="1">
              <a:buFont typeface="Wingdings" pitchFamily="2" charset="2"/>
              <a:buChar char="ü"/>
            </a:pPr>
            <a:r>
              <a:rPr lang="fa-IR" dirty="0" smtClean="0">
                <a:cs typeface="B Nazanin" pitchFamily="2" charset="-78"/>
              </a:rPr>
              <a:t>بیندیشید و ثروتمند شوید، ناپلئون هیل ترجمه مهین خالصی</a:t>
            </a:r>
          </a:p>
          <a:p>
            <a:pPr algn="r" rtl="1">
              <a:buFont typeface="Wingdings" pitchFamily="2" charset="2"/>
              <a:buChar char="ü"/>
            </a:pPr>
            <a:r>
              <a:rPr lang="fa-IR" dirty="0" smtClean="0">
                <a:cs typeface="B Nazanin" pitchFamily="2" charset="-78"/>
              </a:rPr>
              <a:t>مدیریت بر خود، هیرم اسمیت ترجمه کمال هدیت</a:t>
            </a:r>
          </a:p>
          <a:p>
            <a:pPr algn="r" rtl="1">
              <a:buFont typeface="Wingdings" pitchFamily="2" charset="2"/>
              <a:buChar char="ü"/>
            </a:pPr>
            <a:r>
              <a:rPr lang="fa-IR" dirty="0">
                <a:cs typeface="B Nazanin" pitchFamily="2" charset="-78"/>
              </a:rPr>
              <a:t> </a:t>
            </a:r>
            <a:r>
              <a:rPr lang="fa-IR" dirty="0" smtClean="0">
                <a:cs typeface="B Nazanin" pitchFamily="2" charset="-78"/>
              </a:rPr>
              <a:t>نیمه تاریک وجود، دبی فورد ترجمه فرناز فرود</a:t>
            </a:r>
          </a:p>
          <a:p>
            <a:pPr algn="r" rtl="1">
              <a:buFont typeface="Wingdings" pitchFamily="2" charset="2"/>
              <a:buChar char="ü"/>
            </a:pPr>
            <a:r>
              <a:rPr lang="fa-IR" dirty="0" smtClean="0">
                <a:cs typeface="B Nazanin" pitchFamily="2" charset="-78"/>
              </a:rPr>
              <a:t>هفت عادت مردمان موثر، استفان کاوی ترجمه گیتی خوشدل</a:t>
            </a:r>
            <a:endParaRPr lang="en-US" dirty="0">
              <a:cs typeface="B Nazanin" pitchFamily="2" charset="-78"/>
            </a:endParaRPr>
          </a:p>
        </p:txBody>
      </p:sp>
    </p:spTree>
    <p:extLst>
      <p:ext uri="{BB962C8B-B14F-4D97-AF65-F5344CB8AC3E}">
        <p14:creationId xmlns:p14="http://schemas.microsoft.com/office/powerpoint/2010/main" val="843972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lumMod val="75000"/>
                  </a:schemeClr>
                </a:solidFill>
              </a:rPr>
              <a:t>Recommended Resources</a:t>
            </a:r>
            <a:endParaRPr lang="en-US" sz="3600" dirty="0">
              <a:solidFill>
                <a:schemeClr val="accent2">
                  <a:lumMod val="75000"/>
                </a:schemeClr>
              </a:solidFill>
            </a:endParaRPr>
          </a:p>
        </p:txBody>
      </p:sp>
      <p:sp>
        <p:nvSpPr>
          <p:cNvPr id="3" name="Content Placeholder 2"/>
          <p:cNvSpPr>
            <a:spLocks noGrp="1"/>
          </p:cNvSpPr>
          <p:nvPr>
            <p:ph idx="1"/>
          </p:nvPr>
        </p:nvSpPr>
        <p:spPr>
          <a:xfrm>
            <a:off x="457200" y="1600200"/>
            <a:ext cx="8229600" cy="4588506"/>
          </a:xfrm>
        </p:spPr>
        <p:txBody>
          <a:bodyPr>
            <a:normAutofit fontScale="92500" lnSpcReduction="10000"/>
          </a:bodyPr>
          <a:lstStyle/>
          <a:p>
            <a:pPr marL="0" indent="0">
              <a:buNone/>
            </a:pPr>
            <a:r>
              <a:rPr lang="en-US" b="1" dirty="0"/>
              <a:t>Me 2.0: 4 Steps to Building Your Future</a:t>
            </a:r>
            <a:endParaRPr lang="en-US" dirty="0"/>
          </a:p>
          <a:p>
            <a:pPr marL="0" indent="0">
              <a:buNone/>
            </a:pPr>
            <a:r>
              <a:rPr lang="en-US" dirty="0"/>
              <a:t>Dan </a:t>
            </a:r>
            <a:r>
              <a:rPr lang="en-US" dirty="0" err="1"/>
              <a:t>Schwabel</a:t>
            </a:r>
            <a:endParaRPr lang="en-US" dirty="0"/>
          </a:p>
          <a:p>
            <a:pPr marL="0" indent="0">
              <a:buNone/>
            </a:pPr>
            <a:r>
              <a:rPr lang="en-US" b="1" dirty="0"/>
              <a:t>Reinventing You</a:t>
            </a:r>
            <a:endParaRPr lang="en-US" dirty="0"/>
          </a:p>
          <a:p>
            <a:pPr marL="0" indent="0">
              <a:buNone/>
            </a:pPr>
            <a:r>
              <a:rPr lang="en-US" dirty="0" err="1"/>
              <a:t>Dorie</a:t>
            </a:r>
            <a:r>
              <a:rPr lang="en-US" dirty="0"/>
              <a:t> </a:t>
            </a:r>
            <a:r>
              <a:rPr lang="en-US" dirty="0" smtClean="0"/>
              <a:t>Clark</a:t>
            </a:r>
          </a:p>
          <a:p>
            <a:pPr marL="0" indent="0">
              <a:buNone/>
            </a:pPr>
            <a:r>
              <a:rPr lang="en-US" b="1" dirty="0"/>
              <a:t>The Start-up of You: Adapt to the Future, Invest in Yourself, and Transform Your Career</a:t>
            </a:r>
            <a:endParaRPr lang="en-US" dirty="0"/>
          </a:p>
          <a:p>
            <a:pPr marL="0" indent="0">
              <a:buNone/>
            </a:pPr>
            <a:r>
              <a:rPr lang="en-US" dirty="0"/>
              <a:t>Reid Hoffman </a:t>
            </a:r>
          </a:p>
          <a:p>
            <a:pPr marL="0" indent="0">
              <a:buNone/>
            </a:pPr>
            <a:r>
              <a:rPr lang="en-US" b="1" dirty="0"/>
              <a:t>The Brand Called You</a:t>
            </a:r>
            <a:endParaRPr lang="en-US" dirty="0"/>
          </a:p>
          <a:p>
            <a:pPr marL="0" indent="0">
              <a:buNone/>
            </a:pPr>
            <a:r>
              <a:rPr lang="en-US" dirty="0"/>
              <a:t>Fast Company article by Tom Peters </a:t>
            </a:r>
          </a:p>
          <a:p>
            <a:pPr marL="0" indent="0">
              <a:buNone/>
            </a:pPr>
            <a:endParaRPr lang="en-US" dirty="0"/>
          </a:p>
        </p:txBody>
      </p:sp>
      <p:sp>
        <p:nvSpPr>
          <p:cNvPr id="4" name="Slide Number Placeholder 3"/>
          <p:cNvSpPr>
            <a:spLocks noGrp="1"/>
          </p:cNvSpPr>
          <p:nvPr>
            <p:ph type="sldNum" sz="quarter" idx="4294967295"/>
          </p:nvPr>
        </p:nvSpPr>
        <p:spPr>
          <a:xfrm>
            <a:off x="3615490" y="6391943"/>
            <a:ext cx="2133600" cy="365125"/>
          </a:xfrm>
          <a:prstGeom prst="rect">
            <a:avLst/>
          </a:prstGeom>
        </p:spPr>
        <p:txBody>
          <a:bodyPr/>
          <a:lstStyle/>
          <a:p>
            <a:fld id="{08521549-E3B9-D145-89B4-190F54672447}" type="slidenum">
              <a:rPr lang="en-US" smtClean="0"/>
              <a:pPr/>
              <a:t>41</a:t>
            </a:fld>
            <a:endParaRPr lang="en-US" dirty="0"/>
          </a:p>
        </p:txBody>
      </p:sp>
    </p:spTree>
    <p:extLst>
      <p:ext uri="{BB962C8B-B14F-4D97-AF65-F5344CB8AC3E}">
        <p14:creationId xmlns:p14="http://schemas.microsoft.com/office/powerpoint/2010/main" val="2634361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40991" y="295630"/>
            <a:ext cx="3429001" cy="1938992"/>
          </a:xfrm>
          <a:prstGeom prst="rect">
            <a:avLst/>
          </a:prstGeom>
        </p:spPr>
        <p:txBody>
          <a:bodyPr wrap="square">
            <a:spAutoFit/>
          </a:bodyPr>
          <a:lstStyle/>
          <a:p>
            <a:pPr algn="ctr"/>
            <a:r>
              <a:rPr lang="fa-IR" sz="4000" b="1" dirty="0" smtClean="0">
                <a:cs typeface="B Nazanin" pitchFamily="2" charset="-78"/>
              </a:rPr>
              <a:t>همیشه </a:t>
            </a:r>
            <a:r>
              <a:rPr lang="fa-IR" sz="4000" b="1" dirty="0" smtClean="0">
                <a:solidFill>
                  <a:srgbClr val="FF0000"/>
                </a:solidFill>
                <a:cs typeface="B Nazanin" pitchFamily="2" charset="-78"/>
              </a:rPr>
              <a:t>یک قانون </a:t>
            </a:r>
          </a:p>
          <a:p>
            <a:pPr algn="ctr"/>
            <a:r>
              <a:rPr lang="fa-IR" sz="4000" b="1" dirty="0" smtClean="0">
                <a:cs typeface="B Nazanin" pitchFamily="2" charset="-78"/>
              </a:rPr>
              <a:t>را به خاطر داشته باشید</a:t>
            </a:r>
            <a:endParaRPr lang="en-US" sz="4000" b="1" dirty="0" smtClean="0">
              <a:cs typeface="B Nazanin" pitchFamily="2" charset="-78"/>
            </a:endParaRPr>
          </a:p>
        </p:txBody>
      </p:sp>
      <p:pic>
        <p:nvPicPr>
          <p:cNvPr id="7170" name="Picture 2" descr="D:\branding\برندسازی شخصی\توچه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6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60091" y="3276600"/>
            <a:ext cx="2590800" cy="2800767"/>
          </a:xfrm>
          <a:prstGeom prst="rect">
            <a:avLst/>
          </a:prstGeom>
        </p:spPr>
        <p:txBody>
          <a:bodyPr wrap="square">
            <a:spAutoFit/>
          </a:bodyPr>
          <a:lstStyle/>
          <a:p>
            <a:pPr algn="ctr"/>
            <a:r>
              <a:rPr lang="fa-IR" sz="4400" b="1" dirty="0" smtClean="0">
                <a:solidFill>
                  <a:srgbClr val="C00000"/>
                </a:solidFill>
                <a:latin typeface="Georgia" panose="02040502050405020303" pitchFamily="18" charset="0"/>
                <a:cs typeface="B Nazanin" pitchFamily="2" charset="-78"/>
              </a:rPr>
              <a:t>«خودتان باشید</a:t>
            </a:r>
          </a:p>
          <a:p>
            <a:pPr algn="ctr"/>
            <a:r>
              <a:rPr lang="fa-IR" sz="4400" b="1" dirty="0" smtClean="0">
                <a:solidFill>
                  <a:srgbClr val="7030A0"/>
                </a:solidFill>
                <a:latin typeface="Georgia" panose="02040502050405020303" pitchFamily="18" charset="0"/>
                <a:cs typeface="B Nazanin" pitchFamily="2" charset="-78"/>
              </a:rPr>
              <a:t>زیرا دیگران وجود دارند»</a:t>
            </a:r>
            <a:endParaRPr lang="en-US" sz="4400" b="1" dirty="0">
              <a:solidFill>
                <a:srgbClr val="7030A0"/>
              </a:solidFill>
              <a:cs typeface="B Nazanin" pitchFamily="2" charset="-78"/>
            </a:endParaRPr>
          </a:p>
        </p:txBody>
      </p:sp>
    </p:spTree>
    <p:extLst>
      <p:ext uri="{BB962C8B-B14F-4D97-AF65-F5344CB8AC3E}">
        <p14:creationId xmlns:p14="http://schemas.microsoft.com/office/powerpoint/2010/main" val="947345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fa-IR" dirty="0" smtClean="0">
                <a:cs typeface="B Nazanin" pitchFamily="2" charset="-78"/>
              </a:rPr>
              <a:t>پرسش؟</a:t>
            </a:r>
            <a:endParaRPr lang="en-US" dirty="0">
              <a:cs typeface="B Nazanin" pitchFamily="2" charset="-78"/>
            </a:endParaRPr>
          </a:p>
        </p:txBody>
      </p:sp>
    </p:spTree>
    <p:extLst>
      <p:ext uri="{BB962C8B-B14F-4D97-AF65-F5344CB8AC3E}">
        <p14:creationId xmlns:p14="http://schemas.microsoft.com/office/powerpoint/2010/main" val="970193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branding\برندسازی شخصی\طبیعت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467600" cy="5029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143000"/>
          </a:xfrm>
        </p:spPr>
        <p:txBody>
          <a:bodyPr>
            <a:normAutofit/>
          </a:bodyPr>
          <a:lstStyle/>
          <a:p>
            <a:r>
              <a:rPr lang="fa-IR" sz="4800" b="1" dirty="0" smtClean="0">
                <a:solidFill>
                  <a:schemeClr val="bg1"/>
                </a:solidFill>
                <a:cs typeface="B Nazanin" pitchFamily="2" charset="-78"/>
              </a:rPr>
              <a:t>سپاس</a:t>
            </a:r>
            <a:endParaRPr lang="en-US" sz="4800" b="1" dirty="0">
              <a:solidFill>
                <a:schemeClr val="bg1"/>
              </a:solidFill>
              <a:cs typeface="B Nazanin" pitchFamily="2" charset="-78"/>
            </a:endParaRPr>
          </a:p>
        </p:txBody>
      </p:sp>
    </p:spTree>
    <p:extLst>
      <p:ext uri="{BB962C8B-B14F-4D97-AF65-F5344CB8AC3E}">
        <p14:creationId xmlns:p14="http://schemas.microsoft.com/office/powerpoint/2010/main" val="134539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fa-IR" dirty="0" smtClean="0">
                <a:cs typeface="B Nazanin" pitchFamily="2" charset="-78"/>
              </a:rPr>
              <a:t>ساده ترین تعریف برند</a:t>
            </a:r>
            <a:endParaRPr lang="en-US" dirty="0">
              <a:cs typeface="B Nazanin" pitchFamily="2" charset="-78"/>
            </a:endParaRPr>
          </a:p>
        </p:txBody>
      </p:sp>
      <p:sp>
        <p:nvSpPr>
          <p:cNvPr id="5" name="Content Placeholder 2"/>
          <p:cNvSpPr>
            <a:spLocks noGrp="1"/>
          </p:cNvSpPr>
          <p:nvPr>
            <p:ph idx="1"/>
          </p:nvPr>
        </p:nvSpPr>
        <p:spPr>
          <a:xfrm>
            <a:off x="457200" y="1600200"/>
            <a:ext cx="8229600" cy="4525963"/>
          </a:xfrm>
        </p:spPr>
        <p:txBody>
          <a:bodyPr/>
          <a:lstStyle/>
          <a:p>
            <a:pPr algn="r" rtl="1">
              <a:buSzPct val="89000"/>
              <a:buFont typeface="Wingdings" pitchFamily="2" charset="2"/>
              <a:buChar char="v"/>
            </a:pPr>
            <a:r>
              <a:rPr lang="fa-IR" dirty="0" smtClean="0">
                <a:cs typeface="B Nazanin" pitchFamily="2" charset="-78"/>
              </a:rPr>
              <a:t>خلق ایده یا مفهوم منحصر به فرد در ذهن مشتری</a:t>
            </a:r>
            <a:endParaRPr lang="en-US" dirty="0">
              <a:cs typeface="B Nazanin" pitchFamily="2" charset="-78"/>
            </a:endParaRPr>
          </a:p>
        </p:txBody>
      </p:sp>
      <p:pic>
        <p:nvPicPr>
          <p:cNvPr id="10242" name="Picture 2" descr="D:\branding\برندسازی شخصی\برنده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667000"/>
            <a:ext cx="4114800" cy="264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13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mtClean="0">
                <a:cs typeface="B Nazanin" pitchFamily="2" charset="-78"/>
              </a:rPr>
              <a:t>برند ..... نیست</a:t>
            </a:r>
            <a:endParaRPr lang="en-US" dirty="0">
              <a:cs typeface="B Nazanin" pitchFamily="2" charset="-78"/>
            </a:endParaRPr>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buSzPct val="88000"/>
              <a:buBlip>
                <a:blip r:embed="rId2"/>
              </a:buBlip>
            </a:pPr>
            <a:r>
              <a:rPr lang="fa-IR" dirty="0" smtClean="0">
                <a:cs typeface="B Nazanin" pitchFamily="2" charset="-78"/>
              </a:rPr>
              <a:t>برند یک نام، لوگو یا شعار نیست؛</a:t>
            </a:r>
          </a:p>
          <a:p>
            <a:pPr algn="r" rtl="1">
              <a:buSzPct val="88000"/>
              <a:buBlip>
                <a:blip r:embed="rId2"/>
              </a:buBlip>
            </a:pPr>
            <a:r>
              <a:rPr lang="fa-IR" dirty="0" smtClean="0">
                <a:cs typeface="B Nazanin" pitchFamily="2" charset="-78"/>
              </a:rPr>
              <a:t>برند تصویر نیست؛</a:t>
            </a:r>
          </a:p>
          <a:p>
            <a:pPr algn="r" rtl="1">
              <a:buSzPct val="88000"/>
              <a:buBlip>
                <a:blip r:embed="rId2"/>
              </a:buBlip>
            </a:pPr>
            <a:r>
              <a:rPr lang="fa-IR" dirty="0" smtClean="0">
                <a:cs typeface="B Nazanin" pitchFamily="2" charset="-78"/>
              </a:rPr>
              <a:t>همچنین برند شناخته نمی شود بلکه باید شناسانده شود.</a:t>
            </a:r>
            <a:endParaRPr lang="en-US" dirty="0">
              <a:cs typeface="B Nazanin" pitchFamily="2" charset="-78"/>
            </a:endParaRPr>
          </a:p>
        </p:txBody>
      </p:sp>
    </p:spTree>
    <p:extLst>
      <p:ext uri="{BB962C8B-B14F-4D97-AF65-F5344CB8AC3E}">
        <p14:creationId xmlns:p14="http://schemas.microsoft.com/office/powerpoint/2010/main" val="2168936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9775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dirty="0" smtClean="0">
                <a:cs typeface="B Nazanin" pitchFamily="2" charset="-78"/>
              </a:rPr>
              <a:t>برند ...؟</a:t>
            </a:r>
            <a:endParaRPr lang="en-US" dirty="0">
              <a:cs typeface="B Nazanin" pitchFamily="2" charset="-78"/>
            </a:endParaRPr>
          </a:p>
        </p:txBody>
      </p:sp>
      <p:sp>
        <p:nvSpPr>
          <p:cNvPr id="3"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fa-IR" dirty="0" smtClean="0">
                <a:cs typeface="B Nazanin" pitchFamily="2" charset="-78"/>
              </a:rPr>
              <a:t>برند </a:t>
            </a:r>
            <a:r>
              <a:rPr lang="ar-SA" dirty="0" smtClean="0">
                <a:cs typeface="B Nazanin" pitchFamily="2" charset="-78"/>
              </a:rPr>
              <a:t>به </a:t>
            </a:r>
            <a:r>
              <a:rPr lang="ar-SA" dirty="0">
                <a:cs typeface="B Nazanin" pitchFamily="2" charset="-78"/>
              </a:rPr>
              <a:t>حوزه کنش </a:t>
            </a:r>
            <a:r>
              <a:rPr lang="ar-SA" dirty="0" smtClean="0">
                <a:cs typeface="B Nazanin" pitchFamily="2" charset="-78"/>
              </a:rPr>
              <a:t>مرتبط</a:t>
            </a:r>
            <a:r>
              <a:rPr lang="fa-IR" dirty="0" smtClean="0">
                <a:cs typeface="B Nazanin" pitchFamily="2" charset="-78"/>
              </a:rPr>
              <a:t> است</a:t>
            </a:r>
            <a:r>
              <a:rPr lang="ar-SA" dirty="0" smtClean="0">
                <a:cs typeface="B Nazanin" pitchFamily="2" charset="-78"/>
              </a:rPr>
              <a:t>: </a:t>
            </a:r>
            <a:r>
              <a:rPr lang="ar-SA" dirty="0">
                <a:cs typeface="B Nazanin" pitchFamily="2" charset="-78"/>
              </a:rPr>
              <a:t>انجام بعضي چيزها، انتخاب بعضي چيزها و اعتقاد به بعضي چيزها! </a:t>
            </a:r>
            <a:endParaRPr lang="fa-IR" dirty="0" smtClean="0">
              <a:cs typeface="B Nazanin" pitchFamily="2" charset="-78"/>
            </a:endParaRPr>
          </a:p>
          <a:p>
            <a:pPr algn="r" rtl="1"/>
            <a:r>
              <a:rPr lang="ar-SA" dirty="0">
                <a:cs typeface="B Nazanin" pitchFamily="2" charset="-78"/>
              </a:rPr>
              <a:t>يك برند خوب براي اين خوب است كه در طول زمان باقي </a:t>
            </a:r>
            <a:r>
              <a:rPr lang="ar-SA" dirty="0" smtClean="0">
                <a:cs typeface="B Nazanin" pitchFamily="2" charset="-78"/>
              </a:rPr>
              <a:t>بماند</a:t>
            </a:r>
            <a:r>
              <a:rPr lang="fa-IR" dirty="0" smtClean="0">
                <a:cs typeface="B Nazanin" pitchFamily="2" charset="-78"/>
              </a:rPr>
              <a:t>؛</a:t>
            </a:r>
          </a:p>
          <a:p>
            <a:pPr algn="r" rtl="1"/>
            <a:r>
              <a:rPr lang="ar-SA" dirty="0">
                <a:cs typeface="B Nazanin" pitchFamily="2" charset="-78"/>
              </a:rPr>
              <a:t>احساس هسته قدرت برند </a:t>
            </a:r>
            <a:r>
              <a:rPr lang="ar-SA" dirty="0" smtClean="0">
                <a:cs typeface="B Nazanin" pitchFamily="2" charset="-78"/>
              </a:rPr>
              <a:t>است</a:t>
            </a:r>
            <a:r>
              <a:rPr lang="fa-IR" dirty="0">
                <a:cs typeface="B Nazanin" pitchFamily="2" charset="-78"/>
              </a:rPr>
              <a:t>؛</a:t>
            </a:r>
            <a:endParaRPr lang="fa-IR" dirty="0" smtClean="0">
              <a:cs typeface="B Nazanin" pitchFamily="2" charset="-78"/>
            </a:endParaRPr>
          </a:p>
          <a:p>
            <a:pPr algn="r" rtl="1"/>
            <a:r>
              <a:rPr lang="ar-SA" dirty="0">
                <a:cs typeface="B Nazanin" pitchFamily="2" charset="-78"/>
              </a:rPr>
              <a:t>برند خاصيت چسبندگي </a:t>
            </a:r>
            <a:r>
              <a:rPr lang="ar-SA" dirty="0" smtClean="0">
                <a:cs typeface="B Nazanin" pitchFamily="2" charset="-78"/>
              </a:rPr>
              <a:t>دارد</a:t>
            </a:r>
            <a:r>
              <a:rPr lang="fa-IR" dirty="0" smtClean="0">
                <a:cs typeface="B Nazanin" pitchFamily="2" charset="-78"/>
              </a:rPr>
              <a:t>؛</a:t>
            </a:r>
            <a:r>
              <a:rPr lang="ar-SA" dirty="0" smtClean="0">
                <a:cs typeface="B Nazanin" pitchFamily="2" charset="-78"/>
              </a:rPr>
              <a:t> </a:t>
            </a:r>
            <a:endParaRPr lang="fa-IR" dirty="0" smtClean="0">
              <a:cs typeface="B Nazanin" pitchFamily="2" charset="-78"/>
            </a:endParaRPr>
          </a:p>
          <a:p>
            <a:pPr algn="r" rtl="1"/>
            <a:r>
              <a:rPr lang="fa-IR" dirty="0" smtClean="0">
                <a:cs typeface="B Nazanin" pitchFamily="2" charset="-78"/>
              </a:rPr>
              <a:t>برند قدرت واقعی محصول یا خدمت است.</a:t>
            </a:r>
            <a:endParaRPr lang="en-US" dirty="0">
              <a:cs typeface="B Nazanin" pitchFamily="2" charset="-78"/>
            </a:endParaRPr>
          </a:p>
        </p:txBody>
      </p:sp>
    </p:spTree>
    <p:extLst>
      <p:ext uri="{BB962C8B-B14F-4D97-AF65-F5344CB8AC3E}">
        <p14:creationId xmlns:p14="http://schemas.microsoft.com/office/powerpoint/2010/main" val="488449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branding\برندسازی شخصی\دای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219200"/>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branding\برندسازی شخصی\اوبام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693" y="562756"/>
            <a:ext cx="278570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branding\برندسازی شخصی\زاکر برگ.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81400"/>
            <a:ext cx="289015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branding\برندسازی شخصی\گلزار.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81418"/>
            <a:ext cx="2286000" cy="262345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branding\برندسازی شخصی\مریم.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79732"/>
            <a:ext cx="2286000" cy="260168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D:\branding\برندسازی شخصی\ملاله.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9057" y="4191000"/>
            <a:ext cx="24193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72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dirty="0" smtClean="0">
                <a:cs typeface="B Nazanin" pitchFamily="2" charset="-78"/>
              </a:rPr>
              <a:t>تعاریف برند شخصی</a:t>
            </a:r>
            <a:endParaRPr lang="en-US" dirty="0">
              <a:cs typeface="B Nazanin" pitchFamily="2" charset="-78"/>
            </a:endParaRPr>
          </a:p>
        </p:txBody>
      </p:sp>
      <p:sp>
        <p:nvSpPr>
          <p:cNvPr id="3" name="Content Placeholder 2"/>
          <p:cNvSpPr>
            <a:spLocks noGrp="1"/>
          </p:cNvSpPr>
          <p:nvPr>
            <p:ph idx="1"/>
          </p:nvPr>
        </p:nvSpPr>
        <p:spPr/>
        <p:txBody>
          <a:bodyPr>
            <a:normAutofit/>
          </a:bodyPr>
          <a:lstStyle/>
          <a:p>
            <a:pPr marL="0" indent="0" algn="r" rtl="1">
              <a:buNone/>
            </a:pPr>
            <a:r>
              <a:rPr lang="ar-SA" sz="2400" dirty="0" smtClean="0">
                <a:cs typeface="B Nazanin" pitchFamily="2" charset="-78"/>
              </a:rPr>
              <a:t>ادراکات </a:t>
            </a:r>
            <a:r>
              <a:rPr lang="ar-SA" sz="2400" dirty="0">
                <a:cs typeface="B Nazanin" pitchFamily="2" charset="-78"/>
              </a:rPr>
              <a:t>و احساسات مورد تأیید از سوی افراد درباره </a:t>
            </a:r>
            <a:r>
              <a:rPr lang="ar-SA" sz="2400" dirty="0" smtClean="0">
                <a:cs typeface="B Nazanin" pitchFamily="2" charset="-78"/>
              </a:rPr>
              <a:t>شخص</a:t>
            </a:r>
            <a:r>
              <a:rPr lang="fa-IR" sz="2400" dirty="0" smtClean="0">
                <a:cs typeface="B Nazanin" pitchFamily="2" charset="-78"/>
              </a:rPr>
              <a:t>.</a:t>
            </a:r>
            <a:endParaRPr lang="en-US" sz="2400" dirty="0">
              <a:cs typeface="B Nazanin" pitchFamily="2" charset="-78"/>
            </a:endParaRPr>
          </a:p>
          <a:p>
            <a:pPr marL="0" indent="0" algn="r" rtl="1">
              <a:buNone/>
            </a:pPr>
            <a:r>
              <a:rPr lang="ar-SA" sz="2400" dirty="0" smtClean="0">
                <a:cs typeface="B Nazanin" pitchFamily="2" charset="-78"/>
              </a:rPr>
              <a:t>انعکاس </a:t>
            </a:r>
            <a:r>
              <a:rPr lang="ar-SA" sz="2400" dirty="0">
                <a:cs typeface="B Nazanin" pitchFamily="2" charset="-78"/>
              </a:rPr>
              <a:t>شخصیت، اعتقادات و باورها از طریق رفتار و چگونگی عمل به </a:t>
            </a:r>
            <a:r>
              <a:rPr lang="ar-SA" sz="2400" dirty="0" smtClean="0">
                <a:cs typeface="B Nazanin" pitchFamily="2" charset="-78"/>
              </a:rPr>
              <a:t>آن</a:t>
            </a:r>
            <a:r>
              <a:rPr lang="fa-IR" sz="2400" dirty="0" smtClean="0">
                <a:cs typeface="B Nazanin" pitchFamily="2" charset="-78"/>
              </a:rPr>
              <a:t>.</a:t>
            </a:r>
            <a:endParaRPr lang="en-US" sz="2400" dirty="0">
              <a:cs typeface="B Nazanin" pitchFamily="2" charset="-78"/>
            </a:endParaRPr>
          </a:p>
          <a:p>
            <a:pPr marL="0" indent="0" algn="r" rtl="1">
              <a:buNone/>
            </a:pPr>
            <a:r>
              <a:rPr lang="ar-SA" sz="2400" dirty="0" smtClean="0">
                <a:cs typeface="B Nazanin" pitchFamily="2" charset="-78"/>
              </a:rPr>
              <a:t>تحریک </a:t>
            </a:r>
            <a:r>
              <a:rPr lang="ar-SA" sz="2400" dirty="0">
                <a:cs typeface="B Nazanin" pitchFamily="2" charset="-78"/>
              </a:rPr>
              <a:t>ادراکات معنی دار درباره </a:t>
            </a:r>
            <a:r>
              <a:rPr lang="ar-SA" sz="2400" dirty="0" smtClean="0">
                <a:cs typeface="B Nazanin" pitchFamily="2" charset="-78"/>
              </a:rPr>
              <a:t>ارزشها </a:t>
            </a:r>
            <a:r>
              <a:rPr lang="ar-SA" sz="2400" dirty="0">
                <a:cs typeface="B Nazanin" pitchFamily="2" charset="-78"/>
              </a:rPr>
              <a:t>و کیفیت های مورد </a:t>
            </a:r>
            <a:r>
              <a:rPr lang="ar-SA" sz="2400" dirty="0" smtClean="0">
                <a:cs typeface="B Nazanin" pitchFamily="2" charset="-78"/>
              </a:rPr>
              <a:t>تأکید</a:t>
            </a:r>
            <a:r>
              <a:rPr lang="fa-IR" sz="2400" dirty="0" smtClean="0">
                <a:cs typeface="B Nazanin" pitchFamily="2" charset="-78"/>
              </a:rPr>
              <a:t>.</a:t>
            </a:r>
            <a:endParaRPr lang="en-US" sz="2400" dirty="0">
              <a:cs typeface="B Nazanin" pitchFamily="2" charset="-78"/>
            </a:endParaRPr>
          </a:p>
          <a:p>
            <a:pPr marL="0" indent="0" algn="r" rtl="1">
              <a:buNone/>
            </a:pPr>
            <a:r>
              <a:rPr lang="ar-SA" sz="2400" dirty="0" smtClean="0">
                <a:cs typeface="B Nazanin" pitchFamily="2" charset="-78"/>
              </a:rPr>
              <a:t>اثرگذاری </a:t>
            </a:r>
            <a:r>
              <a:rPr lang="ar-SA" sz="2400" dirty="0">
                <a:cs typeface="B Nazanin" pitchFamily="2" charset="-78"/>
              </a:rPr>
              <a:t>بر چگونگی برداشت دیگران از </a:t>
            </a:r>
            <a:r>
              <a:rPr lang="ar-SA" sz="2400" dirty="0" smtClean="0">
                <a:cs typeface="B Nazanin" pitchFamily="2" charset="-78"/>
              </a:rPr>
              <a:t>شخص</a:t>
            </a:r>
            <a:r>
              <a:rPr lang="fa-IR" sz="2400" dirty="0" smtClean="0">
                <a:cs typeface="B Nazanin" pitchFamily="2" charset="-78"/>
              </a:rPr>
              <a:t>.</a:t>
            </a:r>
          </a:p>
          <a:p>
            <a:pPr marL="0" indent="0" algn="r" rtl="1">
              <a:buNone/>
            </a:pPr>
            <a:r>
              <a:rPr lang="ar-SA" sz="2400" dirty="0" smtClean="0">
                <a:cs typeface="B Nazanin" pitchFamily="2" charset="-78"/>
              </a:rPr>
              <a:t>ارزش </a:t>
            </a:r>
            <a:r>
              <a:rPr lang="ar-SA" sz="2400" dirty="0">
                <a:cs typeface="B Nazanin" pitchFamily="2" charset="-78"/>
              </a:rPr>
              <a:t>شخص از دیدگاه </a:t>
            </a:r>
            <a:r>
              <a:rPr lang="ar-SA" sz="2400" dirty="0" smtClean="0">
                <a:cs typeface="B Nazanin" pitchFamily="2" charset="-78"/>
              </a:rPr>
              <a:t>دیگران</a:t>
            </a:r>
            <a:r>
              <a:rPr lang="fa-IR" sz="2400" dirty="0" smtClean="0">
                <a:cs typeface="B Nazanin" pitchFamily="2" charset="-78"/>
              </a:rPr>
              <a:t>.</a:t>
            </a:r>
            <a:endParaRPr lang="en-US" sz="2400" dirty="0">
              <a:cs typeface="B Nazanin" pitchFamily="2" charset="-78"/>
            </a:endParaRPr>
          </a:p>
          <a:p>
            <a:pPr marL="0" indent="0" algn="r" rtl="1">
              <a:buNone/>
            </a:pPr>
            <a:r>
              <a:rPr lang="ar-SA" sz="2400" dirty="0" smtClean="0">
                <a:cs typeface="B Nazanin" pitchFamily="2" charset="-78"/>
              </a:rPr>
              <a:t>مجموع </a:t>
            </a:r>
            <a:r>
              <a:rPr lang="ar-SA" sz="2400" dirty="0">
                <a:cs typeface="B Nazanin" pitchFamily="2" charset="-78"/>
              </a:rPr>
              <a:t>انتظارات و تداعی های شکل گرفته در اذهان مخاطبان </a:t>
            </a:r>
            <a:r>
              <a:rPr lang="ar-SA" sz="2400" dirty="0" smtClean="0">
                <a:cs typeface="B Nazanin" pitchFamily="2" charset="-78"/>
              </a:rPr>
              <a:t>هدف</a:t>
            </a:r>
            <a:r>
              <a:rPr lang="fa-IR" sz="2400" dirty="0" smtClean="0">
                <a:cs typeface="B Nazanin" pitchFamily="2" charset="-78"/>
              </a:rPr>
              <a:t>.</a:t>
            </a:r>
            <a:endParaRPr lang="en-US" sz="2400" dirty="0">
              <a:cs typeface="B Nazanin" pitchFamily="2" charset="-78"/>
            </a:endParaRPr>
          </a:p>
          <a:p>
            <a:pPr marL="0" indent="0" algn="r" rtl="1">
              <a:buNone/>
            </a:pPr>
            <a:r>
              <a:rPr lang="ar-SA" sz="2400" dirty="0" smtClean="0">
                <a:cs typeface="B Nazanin" pitchFamily="2" charset="-78"/>
              </a:rPr>
              <a:t>تصویری </a:t>
            </a:r>
            <a:r>
              <a:rPr lang="ar-SA" sz="2400" dirty="0">
                <a:cs typeface="B Nazanin" pitchFamily="2" charset="-78"/>
              </a:rPr>
              <a:t>که فرد می خواهد در هر آنچه انجام می دهد، منعکس </a:t>
            </a:r>
            <a:r>
              <a:rPr lang="ar-SA" sz="2400" dirty="0" smtClean="0">
                <a:cs typeface="B Nazanin" pitchFamily="2" charset="-78"/>
              </a:rPr>
              <a:t>شود</a:t>
            </a:r>
            <a:r>
              <a:rPr lang="fa-IR" sz="2400" dirty="0" smtClean="0">
                <a:cs typeface="B Nazanin" pitchFamily="2" charset="-78"/>
              </a:rPr>
              <a:t>.</a:t>
            </a:r>
            <a:endParaRPr lang="en-US" sz="2400" dirty="0" smtClean="0">
              <a:cs typeface="B Nazanin" pitchFamily="2" charset="-78"/>
            </a:endParaRPr>
          </a:p>
          <a:p>
            <a:endParaRPr lang="en-US" sz="2400" dirty="0">
              <a:cs typeface="B Nazanin" pitchFamily="2" charset="-78"/>
            </a:endParaRPr>
          </a:p>
        </p:txBody>
      </p:sp>
      <p:pic>
        <p:nvPicPr>
          <p:cNvPr id="12290" name="Picture 2" descr="D:\branding\برندسازی شخصی\برند شهص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24400"/>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011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5625</TotalTime>
  <Words>1898</Words>
  <Application>Microsoft Office PowerPoint</Application>
  <PresentationFormat>On-screen Show (4:3)</PresentationFormat>
  <Paragraphs>214</Paragraphs>
  <Slides>44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Picture</vt:lpstr>
      <vt:lpstr>برندسازی شخصی؛ نیاز در حال ظهور یا تب تند؟!</vt:lpstr>
      <vt:lpstr>PowerPoint Presentation</vt:lpstr>
      <vt:lpstr>PowerPoint Presentation</vt:lpstr>
      <vt:lpstr>PowerPoint Presentation</vt:lpstr>
      <vt:lpstr>ساده ترین تعریف برند</vt:lpstr>
      <vt:lpstr>PowerPoint Presentation</vt:lpstr>
      <vt:lpstr>PowerPoint Presentation</vt:lpstr>
      <vt:lpstr>PowerPoint Presentation</vt:lpstr>
      <vt:lpstr>تعاریف برند شخصی</vt:lpstr>
      <vt:lpstr>تاریخچه</vt:lpstr>
      <vt:lpstr>اهداف برند شخصی</vt:lpstr>
      <vt:lpstr>سه مشخصه اصلی برند شخصی </vt:lpstr>
      <vt:lpstr>برخی از نمونه های متداول برند شخصی </vt:lpstr>
      <vt:lpstr>علل اهمیت برندسازی شخصی در 40 سال گذشته</vt:lpstr>
      <vt:lpstr>ضرورت</vt:lpstr>
      <vt:lpstr>الزام برند شخصی</vt:lpstr>
      <vt:lpstr>شخصیت برند</vt:lpstr>
      <vt:lpstr>PowerPoint Presentation</vt:lpstr>
      <vt:lpstr>مزایای برندسازی شخصی</vt:lpstr>
      <vt:lpstr>چرا برند شخصی از برند شرکتی قوی تر است؟</vt:lpstr>
      <vt:lpstr>Visibility is More Important than Ability </vt:lpstr>
      <vt:lpstr>3 اقدام برندسازی شخصی</vt:lpstr>
      <vt:lpstr>آغاز برندسازی شخصی</vt:lpstr>
      <vt:lpstr>PowerPoint Presentation</vt:lpstr>
      <vt:lpstr>خلق برند برای کسب و کار</vt:lpstr>
      <vt:lpstr>تخصص یا غرق شدن!</vt:lpstr>
      <vt:lpstr>هدف گذاری؛ بدون آن تخصص گرایی نکنید!</vt:lpstr>
      <vt:lpstr>سه گام تخصص گرایی</vt:lpstr>
      <vt:lpstr>موقعیت یابی</vt:lpstr>
      <vt:lpstr>کانال های  برند</vt:lpstr>
      <vt:lpstr>PowerPoint Presentation</vt:lpstr>
      <vt:lpstr>PowerPoint Presentation</vt:lpstr>
      <vt:lpstr>Branding Is Everything  </vt:lpstr>
      <vt:lpstr>PowerPoint Presentation</vt:lpstr>
      <vt:lpstr>عوامل موفقیت برندسازی شخصی</vt:lpstr>
      <vt:lpstr>راه های گریز از مرگ برند شخصی</vt:lpstr>
      <vt:lpstr>خطاهای رایج حوزه برندسازی شخصی</vt:lpstr>
      <vt:lpstr>اتهامات برندسازی شخصی</vt:lpstr>
      <vt:lpstr>PowerPoint Presentation</vt:lpstr>
      <vt:lpstr>معرفی کتاب</vt:lpstr>
      <vt:lpstr>Recommended Resources</vt:lpstr>
      <vt:lpstr>PowerPoint Presentation</vt:lpstr>
      <vt:lpstr>پرسش؟</vt:lpstr>
      <vt:lpstr>سپاس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soheilsystem</dc:creator>
  <cp:lastModifiedBy>soheilsystem</cp:lastModifiedBy>
  <cp:revision>149</cp:revision>
  <dcterms:created xsi:type="dcterms:W3CDTF">2017-02-10T12:42:02Z</dcterms:created>
  <dcterms:modified xsi:type="dcterms:W3CDTF">2017-02-22T03:16:14Z</dcterms:modified>
</cp:coreProperties>
</file>